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7" r:id="rId4"/>
    <p:sldId id="258" r:id="rId5"/>
    <p:sldId id="259" r:id="rId6"/>
    <p:sldId id="273" r:id="rId7"/>
    <p:sldId id="260" r:id="rId8"/>
    <p:sldId id="261" r:id="rId9"/>
    <p:sldId id="262" r:id="rId10"/>
    <p:sldId id="276" r:id="rId11"/>
    <p:sldId id="263" r:id="rId12"/>
    <p:sldId id="264" r:id="rId13"/>
    <p:sldId id="265" r:id="rId14"/>
    <p:sldId id="266" r:id="rId15"/>
    <p:sldId id="267" r:id="rId16"/>
    <p:sldId id="268" r:id="rId17"/>
    <p:sldId id="272" r:id="rId18"/>
    <p:sldId id="269" r:id="rId19"/>
    <p:sldId id="283" r:id="rId20"/>
    <p:sldId id="284" r:id="rId21"/>
    <p:sldId id="282" r:id="rId22"/>
    <p:sldId id="271" r:id="rId23"/>
    <p:sldId id="274" r:id="rId24"/>
    <p:sldId id="275" r:id="rId25"/>
    <p:sldId id="278" r:id="rId26"/>
    <p:sldId id="279" r:id="rId27"/>
    <p:sldId id="280" r:id="rId28"/>
    <p:sldId id="281" r:id="rId29"/>
    <p:sldId id="285" r:id="rId30"/>
    <p:sldId id="286" r:id="rId31"/>
    <p:sldId id="270" r:id="rId3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10399-942E-4AAE-9CE7-041FC86D03C9}" v="2023" dt="2023-05-12T13:39:10.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9" autoAdjust="0"/>
    <p:restoredTop sz="94660"/>
  </p:normalViewPr>
  <p:slideViewPr>
    <p:cSldViewPr snapToGrid="0">
      <p:cViewPr varScale="1">
        <p:scale>
          <a:sx n="150" d="100"/>
          <a:sy n="150" d="100"/>
        </p:scale>
        <p:origin x="12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684A3-E68D-46AA-8BD4-EB48073BB3DD}" type="datetimeFigureOut">
              <a:rPr lang="en-IL" smtClean="0"/>
              <a:t>17/06/2023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880D5-0A08-4E7A-9F2C-75F57B8452E3}" type="slidenum">
              <a:rPr lang="en-IL" smtClean="0"/>
              <a:t>‹#›</a:t>
            </a:fld>
            <a:endParaRPr lang="en-IL"/>
          </a:p>
        </p:txBody>
      </p:sp>
    </p:spTree>
    <p:extLst>
      <p:ext uri="{BB962C8B-B14F-4D97-AF65-F5344CB8AC3E}">
        <p14:creationId xmlns:p14="http://schemas.microsoft.com/office/powerpoint/2010/main" val="13153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Acyclicity – each table has a single parent table</a:t>
            </a:r>
            <a:endParaRPr lang="en-IL" dirty="0"/>
          </a:p>
        </p:txBody>
      </p:sp>
      <p:sp>
        <p:nvSpPr>
          <p:cNvPr id="4" name="Slide Number Placeholder 3"/>
          <p:cNvSpPr>
            <a:spLocks noGrp="1"/>
          </p:cNvSpPr>
          <p:nvPr>
            <p:ph type="sldNum" sz="quarter" idx="5"/>
          </p:nvPr>
        </p:nvSpPr>
        <p:spPr/>
        <p:txBody>
          <a:bodyPr/>
          <a:lstStyle/>
          <a:p>
            <a:fld id="{ADC880D5-0A08-4E7A-9F2C-75F57B8452E3}" type="slidenum">
              <a:rPr lang="en-IL" smtClean="0"/>
              <a:t>15</a:t>
            </a:fld>
            <a:endParaRPr lang="en-IL"/>
          </a:p>
        </p:txBody>
      </p:sp>
    </p:spTree>
    <p:extLst>
      <p:ext uri="{BB962C8B-B14F-4D97-AF65-F5344CB8AC3E}">
        <p14:creationId xmlns:p14="http://schemas.microsoft.com/office/powerpoint/2010/main" val="273960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5CC3-6CD2-B8B7-267C-70E55D1C2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B5D9915F-A2AC-FF92-208C-E5A73BF94C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C46AA864-8034-3A77-BE7C-036DFD196E43}"/>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D2EFD991-1959-7A2E-1AFB-C724D71453C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A296DA8-88AD-8888-B613-306147810E78}"/>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228155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62ED-5E69-667E-954B-C06109C52766}"/>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CC0E449-4B48-0799-C76D-1E2DE3760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AF6D3E4-8261-2E5C-DFB5-004305127CEF}"/>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B29AAA2E-BB51-4535-86C1-C13711F9BA6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3A30F0D-1C0F-9E50-A8DC-B4BCBF1A6907}"/>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66472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AF6CC-7703-EBC4-E770-28B3735CFE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065D21C7-1C72-037F-B640-BCCDC41DFC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1FFC1F7-B637-A666-EF49-7805C94C9EAB}"/>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B54F2BDA-3AFD-31C7-2F7A-258D48E3D138}"/>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438693EA-BBA7-676E-A9EA-BB5C67D1627A}"/>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33385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0B26-E5F8-5963-69CE-A07A193FD31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9AD0781C-CBFF-F52F-C574-269DAF6E45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87326D37-0D2A-1380-876E-F0BD6C71DF65}"/>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D719D522-AA20-74BC-5097-9C8A3B42B86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91524249-81B3-EB16-B2AC-18C28A3F9F5C}"/>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139616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425-52D5-18D2-4482-8A409047F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4E16F62A-F14D-13F0-500D-C9F59BB10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75202-614F-A81D-3682-09D5FD13A103}"/>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887DE9A4-BE07-2C81-73EA-2F96672FC34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290CEB1-F395-526F-1B2F-5EC67474D71C}"/>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391729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E7E1-8B15-9BB1-7DCA-9D1B9935C6BB}"/>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7BF50678-CA38-5CBA-E1F3-944CE26A8D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700E130F-5B01-F768-5326-7097C2A758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5D0AD7B1-9A83-DF96-2748-31F33AA4BA12}"/>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6" name="Footer Placeholder 5">
            <a:extLst>
              <a:ext uri="{FF2B5EF4-FFF2-40B4-BE49-F238E27FC236}">
                <a16:creationId xmlns:a16="http://schemas.microsoft.com/office/drawing/2014/main" id="{D1614F9B-EE3E-6C97-5F6E-35E00FADF66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589C160-E26C-1173-CE31-8EEFB5075197}"/>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363863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00E3-2028-0855-ABB5-B1A1184AE95C}"/>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57E69D8-0B59-FEA7-7F22-C14A127DC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51C73-0578-9D18-26B5-36A44805E4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52E21400-AB57-35E3-DF36-97586A0F2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5295D-5321-9E80-356D-A0E23C8FF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A9DD104C-BCF8-D9D1-1DED-EA3D2E5D8AAE}"/>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8" name="Footer Placeholder 7">
            <a:extLst>
              <a:ext uri="{FF2B5EF4-FFF2-40B4-BE49-F238E27FC236}">
                <a16:creationId xmlns:a16="http://schemas.microsoft.com/office/drawing/2014/main" id="{93143EB0-264F-82B8-F3F2-9A6169D8C5F2}"/>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9A3CF6C0-458C-DCA5-A09C-8AC1D899A856}"/>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271459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9BB3-D4AD-5148-FB15-A80658E97839}"/>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1BDC5FFC-BA95-A483-D245-5EE5F31E914F}"/>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4" name="Footer Placeholder 3">
            <a:extLst>
              <a:ext uri="{FF2B5EF4-FFF2-40B4-BE49-F238E27FC236}">
                <a16:creationId xmlns:a16="http://schemas.microsoft.com/office/drawing/2014/main" id="{A660758A-DEB6-EB5C-283A-4689982E4E98}"/>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F81AE54A-6688-6E99-42B5-E74A8BD5191D}"/>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288089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22343B-6494-FB5A-1E68-EBA500B7D07A}"/>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3" name="Footer Placeholder 2">
            <a:extLst>
              <a:ext uri="{FF2B5EF4-FFF2-40B4-BE49-F238E27FC236}">
                <a16:creationId xmlns:a16="http://schemas.microsoft.com/office/drawing/2014/main" id="{9287D45D-CCF1-55FD-995F-A021220B0B97}"/>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295AF076-E5D9-9AA2-9259-4E0367862728}"/>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217560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0936-C0C3-E9E9-10E2-8103E0310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E9F0BE81-BCF4-0810-A5B1-9188D5182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530C335E-4449-DE8F-FCEC-34549F3BC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BB0DF-833D-44B3-B8A0-91648448348D}"/>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6" name="Footer Placeholder 5">
            <a:extLst>
              <a:ext uri="{FF2B5EF4-FFF2-40B4-BE49-F238E27FC236}">
                <a16:creationId xmlns:a16="http://schemas.microsoft.com/office/drawing/2014/main" id="{C47A11D6-240A-53AD-4245-E8E28EC87B4C}"/>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80C73318-C759-F7A4-9985-A1ADFC09F136}"/>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386499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DBFF-ACF2-064F-DC59-0D818193D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5DC0ACFA-777D-DD18-C112-86E49D21B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97D44249-E8F2-1B2A-5440-E975F1139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8AC94-52B8-747A-B4FD-9327B2582266}"/>
              </a:ext>
            </a:extLst>
          </p:cNvPr>
          <p:cNvSpPr>
            <a:spLocks noGrp="1"/>
          </p:cNvSpPr>
          <p:nvPr>
            <p:ph type="dt" sz="half" idx="10"/>
          </p:nvPr>
        </p:nvSpPr>
        <p:spPr/>
        <p:txBody>
          <a:bodyPr/>
          <a:lstStyle/>
          <a:p>
            <a:fld id="{56B5A1E4-4482-41AE-ABE6-27FAB27F1472}" type="datetimeFigureOut">
              <a:rPr lang="en-IL" smtClean="0"/>
              <a:t>17/06/2023</a:t>
            </a:fld>
            <a:endParaRPr lang="en-IL"/>
          </a:p>
        </p:txBody>
      </p:sp>
      <p:sp>
        <p:nvSpPr>
          <p:cNvPr id="6" name="Footer Placeholder 5">
            <a:extLst>
              <a:ext uri="{FF2B5EF4-FFF2-40B4-BE49-F238E27FC236}">
                <a16:creationId xmlns:a16="http://schemas.microsoft.com/office/drawing/2014/main" id="{028B7783-3244-42B0-528A-525D9C8CE531}"/>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ED4115E-61B3-5F8D-7C0F-66003CCF345D}"/>
              </a:ext>
            </a:extLst>
          </p:cNvPr>
          <p:cNvSpPr>
            <a:spLocks noGrp="1"/>
          </p:cNvSpPr>
          <p:nvPr>
            <p:ph type="sldNum" sz="quarter" idx="12"/>
          </p:nvPr>
        </p:nvSpPr>
        <p:spPr/>
        <p:txBody>
          <a:bodyPr/>
          <a:lstStyle/>
          <a:p>
            <a:fld id="{E7761FCC-FAEF-4185-B6B8-5C496B277A2C}" type="slidenum">
              <a:rPr lang="en-IL" smtClean="0"/>
              <a:t>‹#›</a:t>
            </a:fld>
            <a:endParaRPr lang="en-IL"/>
          </a:p>
        </p:txBody>
      </p:sp>
    </p:spTree>
    <p:extLst>
      <p:ext uri="{BB962C8B-B14F-4D97-AF65-F5344CB8AC3E}">
        <p14:creationId xmlns:p14="http://schemas.microsoft.com/office/powerpoint/2010/main" val="293400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95BA9-9DBA-3F84-57D6-4AEBBC6EA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90ADC7A3-2FD7-71B4-FE5F-E4685CBE8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7455E03-B4BB-0F1B-93B2-6656688E8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5A1E4-4482-41AE-ABE6-27FAB27F1472}" type="datetimeFigureOut">
              <a:rPr lang="en-IL" smtClean="0"/>
              <a:t>17/06/2023</a:t>
            </a:fld>
            <a:endParaRPr lang="en-IL"/>
          </a:p>
        </p:txBody>
      </p:sp>
      <p:sp>
        <p:nvSpPr>
          <p:cNvPr id="5" name="Footer Placeholder 4">
            <a:extLst>
              <a:ext uri="{FF2B5EF4-FFF2-40B4-BE49-F238E27FC236}">
                <a16:creationId xmlns:a16="http://schemas.microsoft.com/office/drawing/2014/main" id="{15C36B67-3FCC-A2EF-9860-19E6822F6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2786297B-D752-09B7-CF33-975660052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61FCC-FAEF-4185-B6B8-5C496B277A2C}" type="slidenum">
              <a:rPr lang="en-IL" smtClean="0"/>
              <a:t>‹#›</a:t>
            </a:fld>
            <a:endParaRPr lang="en-IL"/>
          </a:p>
        </p:txBody>
      </p:sp>
    </p:spTree>
    <p:extLst>
      <p:ext uri="{BB962C8B-B14F-4D97-AF65-F5344CB8AC3E}">
        <p14:creationId xmlns:p14="http://schemas.microsoft.com/office/powerpoint/2010/main" val="57259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ignal.org/blog/building-faster-or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6EA3-80F6-CE6D-FE9D-4B3F0C399351}"/>
              </a:ext>
            </a:extLst>
          </p:cNvPr>
          <p:cNvSpPr>
            <a:spLocks noGrp="1"/>
          </p:cNvSpPr>
          <p:nvPr>
            <p:ph type="ctrTitle"/>
          </p:nvPr>
        </p:nvSpPr>
        <p:spPr/>
        <p:txBody>
          <a:bodyPr>
            <a:normAutofit/>
          </a:bodyPr>
          <a:lstStyle/>
          <a:p>
            <a:r>
              <a:rPr lang="en-US" sz="6600" dirty="0">
                <a:latin typeface="Arial" panose="020B0604020202020204" pitchFamily="34" charset="0"/>
                <a:cs typeface="Arial" panose="020B0604020202020204" pitchFamily="34" charset="0"/>
              </a:rPr>
              <a:t>Towards Practical Oblivious Join</a:t>
            </a:r>
            <a:endParaRPr lang="en-IL" sz="6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8024172-77FB-969D-F2A3-28A9228BB49C}"/>
              </a:ext>
            </a:extLst>
          </p:cNvPr>
          <p:cNvSpPr>
            <a:spLocks noGrp="1"/>
          </p:cNvSpPr>
          <p:nvPr>
            <p:ph type="subTitle" idx="1"/>
          </p:nvPr>
        </p:nvSpPr>
        <p:spPr>
          <a:xfrm>
            <a:off x="1524000" y="4596648"/>
            <a:ext cx="9144000" cy="1655762"/>
          </a:xfrm>
        </p:spPr>
        <p:txBody>
          <a:bodyPr/>
          <a:lstStyle/>
          <a:p>
            <a:r>
              <a:rPr lang="en-US" dirty="0"/>
              <a:t>[Chang </a:t>
            </a:r>
            <a:r>
              <a:rPr lang="en-US" dirty="0" err="1"/>
              <a:t>Xie</a:t>
            </a:r>
            <a:r>
              <a:rPr lang="en-US" dirty="0"/>
              <a:t> Wang Li 22]</a:t>
            </a:r>
          </a:p>
          <a:p>
            <a:r>
              <a:rPr lang="en-US" dirty="0"/>
              <a:t>Michael Farber Brodsky</a:t>
            </a:r>
          </a:p>
        </p:txBody>
      </p:sp>
    </p:spTree>
    <p:extLst>
      <p:ext uri="{BB962C8B-B14F-4D97-AF65-F5344CB8AC3E}">
        <p14:creationId xmlns:p14="http://schemas.microsoft.com/office/powerpoint/2010/main" val="232095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1C3-024E-E6CB-B9A2-DEA04F77DC58}"/>
              </a:ext>
            </a:extLst>
          </p:cNvPr>
          <p:cNvSpPr>
            <a:spLocks noGrp="1"/>
          </p:cNvSpPr>
          <p:nvPr>
            <p:ph type="title"/>
          </p:nvPr>
        </p:nvSpPr>
        <p:spPr/>
        <p:txBody>
          <a:bodyPr/>
          <a:lstStyle/>
          <a:p>
            <a:r>
              <a:rPr lang="en-US" dirty="0"/>
              <a:t>Why two algorithms</a:t>
            </a:r>
            <a:endParaRPr lang="en-00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4CF80E-99C7-CBB2-E886-B3D3B899148C}"/>
                  </a:ext>
                </a:extLst>
              </p:cNvPr>
              <p:cNvSpPr>
                <a:spLocks noGrp="1"/>
              </p:cNvSpPr>
              <p:nvPr>
                <p:ph idx="1"/>
              </p:nvPr>
            </p:nvSpPr>
            <p:spPr>
              <a:xfrm>
                <a:off x="838200" y="1825624"/>
                <a:ext cx="10515600" cy="4924426"/>
              </a:xfrm>
            </p:spPr>
            <p:txBody>
              <a:bodyPr>
                <a:normAutofit/>
              </a:bodyPr>
              <a:lstStyle/>
              <a:p>
                <a:r>
                  <a:rPr lang="en-US" dirty="0"/>
                  <a:t>Generally, </a:t>
                </a:r>
                <a:r>
                  <a:rPr lang="en-US" u="sng" dirty="0"/>
                  <a:t>sort-merge join</a:t>
                </a:r>
                <a:r>
                  <a:rPr lang="en-US" dirty="0"/>
                  <a:t> and </a:t>
                </a:r>
                <a:r>
                  <a:rPr lang="en-US" u="sng" dirty="0"/>
                  <a:t>index-nested loop join</a:t>
                </a:r>
                <a:r>
                  <a:rPr lang="en-US" dirty="0"/>
                  <a:t> each have their own advantages.</a:t>
                </a:r>
              </a:p>
              <a:p>
                <a:r>
                  <a:rPr lang="en-US" dirty="0"/>
                  <a:t>Sort-merge join:</a:t>
                </a:r>
              </a:p>
              <a:p>
                <a:pPr lvl="1"/>
                <a:r>
                  <a:rPr lang="en-US" dirty="0"/>
                  <a:t>Assuming the join is over keys, the complexity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endParaRPr lang="en-US" dirty="0"/>
              </a:p>
              <a:p>
                <a:pPr lvl="1"/>
                <a:r>
                  <a:rPr lang="en-US" dirty="0"/>
                  <a:t>Usually only used for equality</a:t>
                </a:r>
              </a:p>
              <a:p>
                <a:r>
                  <a:rPr lang="en-US" dirty="0"/>
                  <a:t>Index-nested loop join:</a:t>
                </a:r>
              </a:p>
              <a:p>
                <a:pPr lvl="1"/>
                <a:r>
                  <a:rPr lang="en-US" dirty="0"/>
                  <a:t>Preferred if one of the sides of the join (</a:t>
                </a:r>
                <a14:m>
                  <m:oMath xmlns:m="http://schemas.openxmlformats.org/officeDocument/2006/math">
                    <m:r>
                      <a:rPr lang="en-US" b="0" i="1" smtClean="0">
                        <a:latin typeface="Cambria Math" panose="02040503050406030204" pitchFamily="18" charset="0"/>
                      </a:rPr>
                      <m:t>𝑁</m:t>
                    </m:r>
                  </m:oMath>
                </a14:m>
                <a:r>
                  <a:rPr lang="en-US" dirty="0"/>
                  <a:t>) has few rows, as the complexity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𝑀</m:t>
                        </m:r>
                      </m:e>
                    </m:func>
                    <m:r>
                      <a:rPr lang="en-US" b="0" i="1" smtClean="0">
                        <a:latin typeface="Cambria Math" panose="02040503050406030204" pitchFamily="18" charset="0"/>
                      </a:rPr>
                      <m:t>)</m:t>
                    </m:r>
                  </m:oMath>
                </a14:m>
                <a:endParaRPr lang="en-US" dirty="0"/>
              </a:p>
              <a:p>
                <a:pPr lvl="1"/>
                <a:r>
                  <a:rPr lang="en-US" dirty="0"/>
                  <a:t>Works with operators which aren’t equality</a:t>
                </a:r>
              </a:p>
              <a:p>
                <a:r>
                  <a:rPr lang="en-US" dirty="0"/>
                  <a:t>Hash join is not relevant because hash join uses a large working memory, which is something we’re trying to avoid.</a:t>
                </a:r>
              </a:p>
            </p:txBody>
          </p:sp>
        </mc:Choice>
        <mc:Fallback xmlns="">
          <p:sp>
            <p:nvSpPr>
              <p:cNvPr id="3" name="Content Placeholder 2">
                <a:extLst>
                  <a:ext uri="{FF2B5EF4-FFF2-40B4-BE49-F238E27FC236}">
                    <a16:creationId xmlns:a16="http://schemas.microsoft.com/office/drawing/2014/main" id="{584CF80E-99C7-CBB2-E886-B3D3B899148C}"/>
                  </a:ext>
                </a:extLst>
              </p:cNvPr>
              <p:cNvSpPr>
                <a:spLocks noGrp="1" noRot="1" noChangeAspect="1" noMove="1" noResize="1" noEditPoints="1" noAdjustHandles="1" noChangeArrowheads="1" noChangeShapeType="1" noTextEdit="1"/>
              </p:cNvSpPr>
              <p:nvPr>
                <p:ph idx="1"/>
              </p:nvPr>
            </p:nvSpPr>
            <p:spPr>
              <a:xfrm>
                <a:off x="838200" y="1825624"/>
                <a:ext cx="10515600" cy="4924426"/>
              </a:xfrm>
              <a:blipFill>
                <a:blip r:embed="rId2"/>
                <a:stretch>
                  <a:fillRect l="-1043" t="-1980" r="-580"/>
                </a:stretch>
              </a:blipFill>
            </p:spPr>
            <p:txBody>
              <a:bodyPr/>
              <a:lstStyle/>
              <a:p>
                <a:r>
                  <a:rPr lang="en-IL">
                    <a:noFill/>
                  </a:rPr>
                  <a:t> </a:t>
                </a:r>
              </a:p>
            </p:txBody>
          </p:sp>
        </mc:Fallback>
      </mc:AlternateContent>
    </p:spTree>
    <p:extLst>
      <p:ext uri="{BB962C8B-B14F-4D97-AF65-F5344CB8AC3E}">
        <p14:creationId xmlns:p14="http://schemas.microsoft.com/office/powerpoint/2010/main" val="141756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1A5D3-4EDF-3A88-40EE-5E61020CC229}"/>
              </a:ext>
            </a:extLst>
          </p:cNvPr>
          <p:cNvPicPr>
            <a:picLocks noChangeAspect="1"/>
          </p:cNvPicPr>
          <p:nvPr/>
        </p:nvPicPr>
        <p:blipFill>
          <a:blip r:embed="rId2"/>
          <a:stretch>
            <a:fillRect/>
          </a:stretch>
        </p:blipFill>
        <p:spPr>
          <a:xfrm>
            <a:off x="264543" y="287173"/>
            <a:ext cx="11662914" cy="6283653"/>
          </a:xfrm>
          <a:prstGeom prst="rect">
            <a:avLst/>
          </a:prstGeom>
        </p:spPr>
      </p:pic>
      <p:cxnSp>
        <p:nvCxnSpPr>
          <p:cNvPr id="7" name="Straight Arrow Connector 6">
            <a:extLst>
              <a:ext uri="{FF2B5EF4-FFF2-40B4-BE49-F238E27FC236}">
                <a16:creationId xmlns:a16="http://schemas.microsoft.com/office/drawing/2014/main" id="{5D842A6C-E73F-2230-EDB3-B483839C2FFB}"/>
              </a:ext>
            </a:extLst>
          </p:cNvPr>
          <p:cNvCxnSpPr/>
          <p:nvPr/>
        </p:nvCxnSpPr>
        <p:spPr>
          <a:xfrm>
            <a:off x="2269958" y="5197642"/>
            <a:ext cx="2205789"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E0B415E-28B2-4CE5-DA97-08FEA00A22A6}"/>
              </a:ext>
            </a:extLst>
          </p:cNvPr>
          <p:cNvSpPr txBox="1"/>
          <p:nvPr/>
        </p:nvSpPr>
        <p:spPr>
          <a:xfrm>
            <a:off x="1195137" y="4900863"/>
            <a:ext cx="1074821" cy="646331"/>
          </a:xfrm>
          <a:custGeom>
            <a:avLst/>
            <a:gdLst>
              <a:gd name="connsiteX0" fmla="*/ 0 w 1074821"/>
              <a:gd name="connsiteY0" fmla="*/ 0 h 646331"/>
              <a:gd name="connsiteX1" fmla="*/ 548159 w 1074821"/>
              <a:gd name="connsiteY1" fmla="*/ 0 h 646331"/>
              <a:gd name="connsiteX2" fmla="*/ 1074821 w 1074821"/>
              <a:gd name="connsiteY2" fmla="*/ 0 h 646331"/>
              <a:gd name="connsiteX3" fmla="*/ 1074821 w 1074821"/>
              <a:gd name="connsiteY3" fmla="*/ 646331 h 646331"/>
              <a:gd name="connsiteX4" fmla="*/ 548159 w 1074821"/>
              <a:gd name="connsiteY4" fmla="*/ 646331 h 646331"/>
              <a:gd name="connsiteX5" fmla="*/ 0 w 1074821"/>
              <a:gd name="connsiteY5" fmla="*/ 646331 h 646331"/>
              <a:gd name="connsiteX6" fmla="*/ 0 w 1074821"/>
              <a:gd name="connsiteY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821" h="646331" extrusionOk="0">
                <a:moveTo>
                  <a:pt x="0" y="0"/>
                </a:moveTo>
                <a:cubicBezTo>
                  <a:pt x="271549" y="-14286"/>
                  <a:pt x="322521" y="18640"/>
                  <a:pt x="548159" y="0"/>
                </a:cubicBezTo>
                <a:cubicBezTo>
                  <a:pt x="773797" y="-18640"/>
                  <a:pt x="832459" y="14527"/>
                  <a:pt x="1074821" y="0"/>
                </a:cubicBezTo>
                <a:cubicBezTo>
                  <a:pt x="1079059" y="216121"/>
                  <a:pt x="1058729" y="405154"/>
                  <a:pt x="1074821" y="646331"/>
                </a:cubicBezTo>
                <a:cubicBezTo>
                  <a:pt x="838626" y="621909"/>
                  <a:pt x="762595" y="639907"/>
                  <a:pt x="548159" y="646331"/>
                </a:cubicBezTo>
                <a:cubicBezTo>
                  <a:pt x="333723" y="652755"/>
                  <a:pt x="218369" y="655965"/>
                  <a:pt x="0" y="646331"/>
                </a:cubicBezTo>
                <a:cubicBezTo>
                  <a:pt x="23480" y="441228"/>
                  <a:pt x="30869" y="234062"/>
                  <a:pt x="0" y="0"/>
                </a:cubicBezTo>
                <a:close/>
              </a:path>
            </a:pathLst>
          </a:custGeom>
          <a:noFill/>
          <a:ln w="12700">
            <a:solidFill>
              <a:schemeClr val="accent2"/>
            </a:solidFill>
            <a:extLst>
              <a:ext uri="{C807C97D-BFC1-408E-A445-0C87EB9F89A2}">
                <ask:lineSketchStyleProps xmlns:ask="http://schemas.microsoft.com/office/drawing/2018/sketchyshapes" sd="838133795">
                  <a:prstGeom prst="rect">
                    <a:avLst/>
                  </a:prstGeom>
                  <ask:type>
                    <ask:lineSketchFreehand/>
                  </ask:type>
                </ask:lineSketchStyleProps>
              </a:ext>
            </a:extLst>
          </a:ln>
        </p:spPr>
        <p:txBody>
          <a:bodyPr wrap="square" rtlCol="0">
            <a:spAutoFit/>
          </a:bodyPr>
          <a:lstStyle/>
          <a:p>
            <a:pPr algn="ctr"/>
            <a:r>
              <a:rPr lang="en-US" dirty="0"/>
              <a:t>Reached end</a:t>
            </a:r>
            <a:endParaRPr lang="en-IL" dirty="0"/>
          </a:p>
        </p:txBody>
      </p:sp>
      <p:cxnSp>
        <p:nvCxnSpPr>
          <p:cNvPr id="9" name="Straight Arrow Connector 8">
            <a:extLst>
              <a:ext uri="{FF2B5EF4-FFF2-40B4-BE49-F238E27FC236}">
                <a16:creationId xmlns:a16="http://schemas.microsoft.com/office/drawing/2014/main" id="{6D3AD929-987E-ECC9-EF3D-076BBC015820}"/>
              </a:ext>
            </a:extLst>
          </p:cNvPr>
          <p:cNvCxnSpPr>
            <a:cxnSpLocks/>
          </p:cNvCxnSpPr>
          <p:nvPr/>
        </p:nvCxnSpPr>
        <p:spPr>
          <a:xfrm>
            <a:off x="5442284" y="863950"/>
            <a:ext cx="0" cy="4595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D2C1782C-B8FC-6D5D-5F47-932ED1379553}"/>
              </a:ext>
            </a:extLst>
          </p:cNvPr>
          <p:cNvSpPr txBox="1"/>
          <p:nvPr/>
        </p:nvSpPr>
        <p:spPr>
          <a:xfrm>
            <a:off x="4788568" y="217619"/>
            <a:ext cx="1307432" cy="646331"/>
          </a:xfrm>
          <a:custGeom>
            <a:avLst/>
            <a:gdLst>
              <a:gd name="connsiteX0" fmla="*/ 0 w 1307432"/>
              <a:gd name="connsiteY0" fmla="*/ 0 h 646331"/>
              <a:gd name="connsiteX1" fmla="*/ 666790 w 1307432"/>
              <a:gd name="connsiteY1" fmla="*/ 0 h 646331"/>
              <a:gd name="connsiteX2" fmla="*/ 1307432 w 1307432"/>
              <a:gd name="connsiteY2" fmla="*/ 0 h 646331"/>
              <a:gd name="connsiteX3" fmla="*/ 1307432 w 1307432"/>
              <a:gd name="connsiteY3" fmla="*/ 646331 h 646331"/>
              <a:gd name="connsiteX4" fmla="*/ 666790 w 1307432"/>
              <a:gd name="connsiteY4" fmla="*/ 646331 h 646331"/>
              <a:gd name="connsiteX5" fmla="*/ 0 w 1307432"/>
              <a:gd name="connsiteY5" fmla="*/ 646331 h 646331"/>
              <a:gd name="connsiteX6" fmla="*/ 0 w 1307432"/>
              <a:gd name="connsiteY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432" h="646331" extrusionOk="0">
                <a:moveTo>
                  <a:pt x="0" y="0"/>
                </a:moveTo>
                <a:cubicBezTo>
                  <a:pt x="231721" y="9394"/>
                  <a:pt x="369968" y="15214"/>
                  <a:pt x="666790" y="0"/>
                </a:cubicBezTo>
                <a:cubicBezTo>
                  <a:pt x="963612" y="-15214"/>
                  <a:pt x="1173983" y="19165"/>
                  <a:pt x="1307432" y="0"/>
                </a:cubicBezTo>
                <a:cubicBezTo>
                  <a:pt x="1311670" y="216121"/>
                  <a:pt x="1291340" y="405154"/>
                  <a:pt x="1307432" y="646331"/>
                </a:cubicBezTo>
                <a:cubicBezTo>
                  <a:pt x="1025174" y="619082"/>
                  <a:pt x="888215" y="630019"/>
                  <a:pt x="666790" y="646331"/>
                </a:cubicBezTo>
                <a:cubicBezTo>
                  <a:pt x="445365" y="662643"/>
                  <a:pt x="167567" y="672250"/>
                  <a:pt x="0" y="646331"/>
                </a:cubicBezTo>
                <a:cubicBezTo>
                  <a:pt x="23480" y="441228"/>
                  <a:pt x="30869" y="234062"/>
                  <a:pt x="0" y="0"/>
                </a:cubicBezTo>
                <a:close/>
              </a:path>
            </a:pathLst>
          </a:custGeom>
          <a:noFill/>
          <a:ln w="12700">
            <a:solidFill>
              <a:schemeClr val="accent2"/>
            </a:solidFill>
            <a:extLst>
              <a:ext uri="{C807C97D-BFC1-408E-A445-0C87EB9F89A2}">
                <ask:lineSketchStyleProps xmlns:ask="http://schemas.microsoft.com/office/drawing/2018/sketchyshapes" sd="838133795">
                  <a:prstGeom prst="rect">
                    <a:avLst/>
                  </a:prstGeom>
                  <ask:type>
                    <ask:lineSketchFreehand/>
                  </ask:type>
                </ask:lineSketchStyleProps>
              </a:ext>
            </a:extLst>
          </a:ln>
        </p:spPr>
        <p:txBody>
          <a:bodyPr wrap="square" rtlCol="0">
            <a:spAutoFit/>
          </a:bodyPr>
          <a:lstStyle/>
          <a:p>
            <a:pPr algn="ctr"/>
            <a:r>
              <a:rPr lang="en-US" dirty="0"/>
              <a:t>A-to-A comparison</a:t>
            </a:r>
            <a:endParaRPr lang="en-IL" dirty="0"/>
          </a:p>
        </p:txBody>
      </p:sp>
    </p:spTree>
    <p:extLst>
      <p:ext uri="{BB962C8B-B14F-4D97-AF65-F5344CB8AC3E}">
        <p14:creationId xmlns:p14="http://schemas.microsoft.com/office/powerpoint/2010/main" val="374865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418C0E-1BBE-24F5-BDDC-D4CB0BFDF34F}"/>
                  </a:ext>
                </a:extLst>
              </p:cNvPr>
              <p:cNvSpPr/>
              <p:nvPr/>
            </p:nvSpPr>
            <p:spPr>
              <a:xfrm>
                <a:off x="2095500" y="2768600"/>
                <a:ext cx="2955436" cy="183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Match? Advance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𝑇</m:t>
                        </m:r>
                      </m:e>
                      <m:sub>
                        <m:r>
                          <a:rPr lang="en-US" b="0" i="1" smtClean="0">
                            <a:solidFill>
                              <a:schemeClr val="tx1"/>
                            </a:solidFill>
                            <a:latin typeface="Cambria Math" panose="02040503050406030204" pitchFamily="18" charset="0"/>
                          </a:rPr>
                          <m:t>2</m:t>
                        </m:r>
                      </m:sub>
                    </m:sSub>
                  </m:oMath>
                </a14:m>
                <a:endParaRPr lang="en-US" dirty="0">
                  <a:solidFill>
                    <a:schemeClr val="tx1"/>
                  </a:solidFill>
                </a:endParaRPr>
              </a:p>
              <a:p>
                <a:r>
                  <a:rPr lang="en-US" dirty="0">
                    <a:solidFill>
                      <a:schemeClr val="tx1"/>
                    </a:solidFill>
                  </a:rPr>
                  <a:t>until different.</a:t>
                </a:r>
              </a:p>
              <a:p>
                <a:r>
                  <a:rPr lang="en-US" dirty="0">
                    <a:solidFill>
                      <a:schemeClr val="tx1"/>
                    </a:solidFill>
                  </a:rPr>
                  <a:t>Then return to the beginning of this key in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𝑇</m:t>
                        </m:r>
                      </m:e>
                      <m:sub>
                        <m:r>
                          <a:rPr lang="en-US" b="0" i="1" smtClean="0">
                            <a:solidFill>
                              <a:schemeClr val="tx1"/>
                            </a:solidFill>
                            <a:latin typeface="Cambria Math" panose="02040503050406030204" pitchFamily="18" charset="0"/>
                          </a:rPr>
                          <m:t>2</m:t>
                        </m:r>
                      </m:sub>
                    </m:sSub>
                  </m:oMath>
                </a14:m>
                <a:r>
                  <a:rPr lang="en-US" dirty="0">
                    <a:solidFill>
                      <a:schemeClr val="tx1"/>
                    </a:solidFill>
                  </a:rPr>
                  <a:t> and advance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en-US" b="0" i="1" smtClean="0">
                            <a:solidFill>
                              <a:schemeClr val="tx1"/>
                            </a:solidFill>
                            <a:latin typeface="Cambria Math" panose="02040503050406030204" pitchFamily="18" charset="0"/>
                          </a:rPr>
                          <m:t>1</m:t>
                        </m:r>
                      </m:sub>
                    </m:sSub>
                  </m:oMath>
                </a14:m>
                <a:r>
                  <a:rPr lang="en-US" dirty="0">
                    <a:solidFill>
                      <a:schemeClr val="tx1"/>
                    </a:solidFill>
                  </a:rPr>
                  <a:t> once.</a:t>
                </a:r>
                <a:endParaRPr lang="en-IL" dirty="0">
                  <a:solidFill>
                    <a:schemeClr val="tx1"/>
                  </a:solidFill>
                </a:endParaRPr>
              </a:p>
            </p:txBody>
          </p:sp>
        </mc:Choice>
        <mc:Fallback xmlns="">
          <p:sp>
            <p:nvSpPr>
              <p:cNvPr id="10" name="Rectangle 9">
                <a:extLst>
                  <a:ext uri="{FF2B5EF4-FFF2-40B4-BE49-F238E27FC236}">
                    <a16:creationId xmlns:a16="http://schemas.microsoft.com/office/drawing/2014/main" id="{2F418C0E-1BBE-24F5-BDDC-D4CB0BFDF34F}"/>
                  </a:ext>
                </a:extLst>
              </p:cNvPr>
              <p:cNvSpPr>
                <a:spLocks noRot="1" noChangeAspect="1" noMove="1" noResize="1" noEditPoints="1" noAdjustHandles="1" noChangeArrowheads="1" noChangeShapeType="1" noTextEdit="1"/>
              </p:cNvSpPr>
              <p:nvPr/>
            </p:nvSpPr>
            <p:spPr>
              <a:xfrm>
                <a:off x="2095500" y="2768600"/>
                <a:ext cx="2955436" cy="1838324"/>
              </a:xfrm>
              <a:prstGeom prst="rect">
                <a:avLst/>
              </a:prstGeom>
              <a:blipFill>
                <a:blip r:embed="rId2"/>
                <a:stretch>
                  <a:fillRect l="-1856"/>
                </a:stretch>
              </a:blipFill>
              <a:ln>
                <a:noFill/>
              </a:ln>
            </p:spPr>
            <p:txBody>
              <a:bodyPr/>
              <a:lstStyle/>
              <a:p>
                <a:r>
                  <a:rPr lang="en-IL">
                    <a:noFill/>
                  </a:rPr>
                  <a:t> </a:t>
                </a:r>
              </a:p>
            </p:txBody>
          </p:sp>
        </mc:Fallback>
      </mc:AlternateContent>
      <p:pic>
        <p:nvPicPr>
          <p:cNvPr id="5" name="Picture 4">
            <a:extLst>
              <a:ext uri="{FF2B5EF4-FFF2-40B4-BE49-F238E27FC236}">
                <a16:creationId xmlns:a16="http://schemas.microsoft.com/office/drawing/2014/main" id="{E85128AC-3A0F-91A6-E7AA-6FE587B4E432}"/>
              </a:ext>
            </a:extLst>
          </p:cNvPr>
          <p:cNvPicPr>
            <a:picLocks noChangeAspect="1"/>
          </p:cNvPicPr>
          <p:nvPr/>
        </p:nvPicPr>
        <p:blipFill>
          <a:blip r:embed="rId3"/>
          <a:stretch>
            <a:fillRect/>
          </a:stretch>
        </p:blipFill>
        <p:spPr>
          <a:xfrm>
            <a:off x="5597036" y="205460"/>
            <a:ext cx="5890770" cy="6447079"/>
          </a:xfrm>
          <a:prstGeom prst="rect">
            <a:avLst/>
          </a:prstGeom>
        </p:spPr>
      </p:pic>
      <p:sp>
        <p:nvSpPr>
          <p:cNvPr id="6" name="Title 1">
            <a:extLst>
              <a:ext uri="{FF2B5EF4-FFF2-40B4-BE49-F238E27FC236}">
                <a16:creationId xmlns:a16="http://schemas.microsoft.com/office/drawing/2014/main" id="{4EF6C08F-9E53-BE36-C0A1-A6C6796498BA}"/>
              </a:ext>
            </a:extLst>
          </p:cNvPr>
          <p:cNvSpPr>
            <a:spLocks noGrp="1"/>
          </p:cNvSpPr>
          <p:nvPr>
            <p:ph type="title"/>
          </p:nvPr>
        </p:nvSpPr>
        <p:spPr>
          <a:xfrm>
            <a:off x="200526" y="855165"/>
            <a:ext cx="5253790" cy="1325563"/>
          </a:xfrm>
        </p:spPr>
        <p:txBody>
          <a:bodyPr>
            <a:normAutofit/>
          </a:bodyPr>
          <a:lstStyle/>
          <a:p>
            <a:r>
              <a:rPr lang="en-US" dirty="0"/>
              <a:t>The algorithm</a:t>
            </a:r>
            <a:br>
              <a:rPr lang="en-US" dirty="0"/>
            </a:br>
            <a:r>
              <a:rPr lang="en-US" sz="3100" dirty="0"/>
              <a:t>(let’s not get too deep into it)</a:t>
            </a:r>
            <a:endParaRPr lang="en-IL" sz="3100" dirty="0"/>
          </a:p>
        </p:txBody>
      </p:sp>
      <p:sp>
        <p:nvSpPr>
          <p:cNvPr id="7" name="Left Brace 6">
            <a:extLst>
              <a:ext uri="{FF2B5EF4-FFF2-40B4-BE49-F238E27FC236}">
                <a16:creationId xmlns:a16="http://schemas.microsoft.com/office/drawing/2014/main" id="{B9F1DAE1-0C84-E967-E697-88845752D667}"/>
              </a:ext>
            </a:extLst>
          </p:cNvPr>
          <p:cNvSpPr/>
          <p:nvPr/>
        </p:nvSpPr>
        <p:spPr>
          <a:xfrm>
            <a:off x="5050936" y="2768600"/>
            <a:ext cx="546100" cy="1838324"/>
          </a:xfrm>
          <a:custGeom>
            <a:avLst/>
            <a:gdLst>
              <a:gd name="connsiteX0" fmla="*/ 546100 w 546100"/>
              <a:gd name="connsiteY0" fmla="*/ 1838324 h 1838324"/>
              <a:gd name="connsiteX1" fmla="*/ 273050 w 546100"/>
              <a:gd name="connsiteY1" fmla="*/ 1678519 h 1838324"/>
              <a:gd name="connsiteX2" fmla="*/ 273050 w 546100"/>
              <a:gd name="connsiteY2" fmla="*/ 1078967 h 1838324"/>
              <a:gd name="connsiteX3" fmla="*/ 0 w 546100"/>
              <a:gd name="connsiteY3" fmla="*/ 919162 h 1838324"/>
              <a:gd name="connsiteX4" fmla="*/ 273050 w 546100"/>
              <a:gd name="connsiteY4" fmla="*/ 759357 h 1838324"/>
              <a:gd name="connsiteX5" fmla="*/ 273050 w 546100"/>
              <a:gd name="connsiteY5" fmla="*/ 159805 h 1838324"/>
              <a:gd name="connsiteX6" fmla="*/ 546100 w 546100"/>
              <a:gd name="connsiteY6" fmla="*/ 0 h 1838324"/>
              <a:gd name="connsiteX7" fmla="*/ 546100 w 546100"/>
              <a:gd name="connsiteY7" fmla="*/ 422815 h 1838324"/>
              <a:gd name="connsiteX8" fmla="*/ 546100 w 546100"/>
              <a:gd name="connsiteY8" fmla="*/ 882396 h 1838324"/>
              <a:gd name="connsiteX9" fmla="*/ 546100 w 546100"/>
              <a:gd name="connsiteY9" fmla="*/ 1305210 h 1838324"/>
              <a:gd name="connsiteX10" fmla="*/ 546100 w 546100"/>
              <a:gd name="connsiteY10" fmla="*/ 1838324 h 1838324"/>
              <a:gd name="connsiteX0" fmla="*/ 546100 w 546100"/>
              <a:gd name="connsiteY0" fmla="*/ 1838324 h 1838324"/>
              <a:gd name="connsiteX1" fmla="*/ 273050 w 546100"/>
              <a:gd name="connsiteY1" fmla="*/ 1678519 h 1838324"/>
              <a:gd name="connsiteX2" fmla="*/ 273050 w 546100"/>
              <a:gd name="connsiteY2" fmla="*/ 1078967 h 1838324"/>
              <a:gd name="connsiteX3" fmla="*/ 0 w 546100"/>
              <a:gd name="connsiteY3" fmla="*/ 919162 h 1838324"/>
              <a:gd name="connsiteX4" fmla="*/ 273050 w 546100"/>
              <a:gd name="connsiteY4" fmla="*/ 759357 h 1838324"/>
              <a:gd name="connsiteX5" fmla="*/ 273050 w 546100"/>
              <a:gd name="connsiteY5" fmla="*/ 159805 h 1838324"/>
              <a:gd name="connsiteX6" fmla="*/ 546100 w 546100"/>
              <a:gd name="connsiteY6" fmla="*/ 0 h 183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1838324" stroke="0" extrusionOk="0">
                <a:moveTo>
                  <a:pt x="546100" y="1838324"/>
                </a:moveTo>
                <a:cubicBezTo>
                  <a:pt x="385790" y="1827755"/>
                  <a:pt x="269647" y="1768429"/>
                  <a:pt x="273050" y="1678519"/>
                </a:cubicBezTo>
                <a:cubicBezTo>
                  <a:pt x="218230" y="1398146"/>
                  <a:pt x="340550" y="1315188"/>
                  <a:pt x="273050" y="1078967"/>
                </a:cubicBezTo>
                <a:cubicBezTo>
                  <a:pt x="281623" y="1019513"/>
                  <a:pt x="143160" y="930677"/>
                  <a:pt x="0" y="919162"/>
                </a:cubicBezTo>
                <a:cubicBezTo>
                  <a:pt x="147898" y="897024"/>
                  <a:pt x="257605" y="842811"/>
                  <a:pt x="273050" y="759357"/>
                </a:cubicBezTo>
                <a:cubicBezTo>
                  <a:pt x="216254" y="512522"/>
                  <a:pt x="287391" y="433784"/>
                  <a:pt x="273050" y="159805"/>
                </a:cubicBezTo>
                <a:cubicBezTo>
                  <a:pt x="279989" y="42956"/>
                  <a:pt x="390782" y="-13567"/>
                  <a:pt x="546100" y="0"/>
                </a:cubicBezTo>
                <a:cubicBezTo>
                  <a:pt x="589593" y="159947"/>
                  <a:pt x="530855" y="295783"/>
                  <a:pt x="546100" y="422815"/>
                </a:cubicBezTo>
                <a:cubicBezTo>
                  <a:pt x="561345" y="549847"/>
                  <a:pt x="525023" y="764139"/>
                  <a:pt x="546100" y="882396"/>
                </a:cubicBezTo>
                <a:cubicBezTo>
                  <a:pt x="567177" y="1000653"/>
                  <a:pt x="541521" y="1130587"/>
                  <a:pt x="546100" y="1305210"/>
                </a:cubicBezTo>
                <a:cubicBezTo>
                  <a:pt x="550679" y="1479833"/>
                  <a:pt x="513679" y="1696477"/>
                  <a:pt x="546100" y="1838324"/>
                </a:cubicBezTo>
                <a:close/>
              </a:path>
              <a:path w="546100" h="1838324" fill="none" extrusionOk="0">
                <a:moveTo>
                  <a:pt x="546100" y="1838324"/>
                </a:moveTo>
                <a:cubicBezTo>
                  <a:pt x="387110" y="1849359"/>
                  <a:pt x="268267" y="1770707"/>
                  <a:pt x="273050" y="1678519"/>
                </a:cubicBezTo>
                <a:cubicBezTo>
                  <a:pt x="240866" y="1505356"/>
                  <a:pt x="302298" y="1206184"/>
                  <a:pt x="273050" y="1078967"/>
                </a:cubicBezTo>
                <a:cubicBezTo>
                  <a:pt x="275055" y="987447"/>
                  <a:pt x="135518" y="885829"/>
                  <a:pt x="0" y="919162"/>
                </a:cubicBezTo>
                <a:cubicBezTo>
                  <a:pt x="150955" y="923813"/>
                  <a:pt x="249134" y="857560"/>
                  <a:pt x="273050" y="759357"/>
                </a:cubicBezTo>
                <a:cubicBezTo>
                  <a:pt x="246728" y="585985"/>
                  <a:pt x="292397" y="324990"/>
                  <a:pt x="273050" y="159805"/>
                </a:cubicBezTo>
                <a:cubicBezTo>
                  <a:pt x="255528" y="73456"/>
                  <a:pt x="416520" y="6891"/>
                  <a:pt x="546100" y="0"/>
                </a:cubicBezTo>
              </a:path>
              <a:path w="546100" h="1838324" fill="none" stroke="0" extrusionOk="0">
                <a:moveTo>
                  <a:pt x="546100" y="1838324"/>
                </a:moveTo>
                <a:cubicBezTo>
                  <a:pt x="403660" y="1848740"/>
                  <a:pt x="284181" y="1781879"/>
                  <a:pt x="273050" y="1678519"/>
                </a:cubicBezTo>
                <a:cubicBezTo>
                  <a:pt x="242895" y="1501844"/>
                  <a:pt x="275740" y="1212350"/>
                  <a:pt x="273050" y="1078967"/>
                </a:cubicBezTo>
                <a:cubicBezTo>
                  <a:pt x="258323" y="1013736"/>
                  <a:pt x="136876" y="905120"/>
                  <a:pt x="0" y="919162"/>
                </a:cubicBezTo>
                <a:cubicBezTo>
                  <a:pt x="149309" y="937384"/>
                  <a:pt x="282144" y="850946"/>
                  <a:pt x="273050" y="759357"/>
                </a:cubicBezTo>
                <a:cubicBezTo>
                  <a:pt x="240909" y="514848"/>
                  <a:pt x="295345" y="329185"/>
                  <a:pt x="273050" y="159805"/>
                </a:cubicBezTo>
                <a:cubicBezTo>
                  <a:pt x="254508" y="47441"/>
                  <a:pt x="429260" y="2254"/>
                  <a:pt x="546100"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1" name="Rectangle 10">
            <a:extLst>
              <a:ext uri="{FF2B5EF4-FFF2-40B4-BE49-F238E27FC236}">
                <a16:creationId xmlns:a16="http://schemas.microsoft.com/office/drawing/2014/main" id="{F7866CA9-8DE5-79A1-7FAC-B66E003B3E18}"/>
              </a:ext>
            </a:extLst>
          </p:cNvPr>
          <p:cNvSpPr/>
          <p:nvPr/>
        </p:nvSpPr>
        <p:spPr>
          <a:xfrm>
            <a:off x="2095500" y="4902200"/>
            <a:ext cx="2955436" cy="1100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match? Keep advancing whichever one is smaller, until we find a match.</a:t>
            </a:r>
            <a:endParaRPr lang="en-IL" dirty="0">
              <a:solidFill>
                <a:schemeClr val="tx1"/>
              </a:solidFill>
            </a:endParaRPr>
          </a:p>
        </p:txBody>
      </p:sp>
      <p:sp>
        <p:nvSpPr>
          <p:cNvPr id="12" name="Left Brace 11">
            <a:extLst>
              <a:ext uri="{FF2B5EF4-FFF2-40B4-BE49-F238E27FC236}">
                <a16:creationId xmlns:a16="http://schemas.microsoft.com/office/drawing/2014/main" id="{49130F87-AA39-BF6C-1322-C11B6750BF88}"/>
              </a:ext>
            </a:extLst>
          </p:cNvPr>
          <p:cNvSpPr/>
          <p:nvPr/>
        </p:nvSpPr>
        <p:spPr>
          <a:xfrm>
            <a:off x="5050936" y="4902200"/>
            <a:ext cx="546100" cy="1100635"/>
          </a:xfrm>
          <a:custGeom>
            <a:avLst/>
            <a:gdLst>
              <a:gd name="connsiteX0" fmla="*/ 546100 w 546100"/>
              <a:gd name="connsiteY0" fmla="*/ 1100635 h 1100635"/>
              <a:gd name="connsiteX1" fmla="*/ 273050 w 546100"/>
              <a:gd name="connsiteY1" fmla="*/ 953527 h 1100635"/>
              <a:gd name="connsiteX2" fmla="*/ 273050 w 546100"/>
              <a:gd name="connsiteY2" fmla="*/ 697426 h 1100635"/>
              <a:gd name="connsiteX3" fmla="*/ 0 w 546100"/>
              <a:gd name="connsiteY3" fmla="*/ 550318 h 1100635"/>
              <a:gd name="connsiteX4" fmla="*/ 273050 w 546100"/>
              <a:gd name="connsiteY4" fmla="*/ 403210 h 1100635"/>
              <a:gd name="connsiteX5" fmla="*/ 273050 w 546100"/>
              <a:gd name="connsiteY5" fmla="*/ 147108 h 1100635"/>
              <a:gd name="connsiteX6" fmla="*/ 546100 w 546100"/>
              <a:gd name="connsiteY6" fmla="*/ 0 h 1100635"/>
              <a:gd name="connsiteX7" fmla="*/ 546100 w 546100"/>
              <a:gd name="connsiteY7" fmla="*/ 528305 h 1100635"/>
              <a:gd name="connsiteX8" fmla="*/ 546100 w 546100"/>
              <a:gd name="connsiteY8" fmla="*/ 1100635 h 1100635"/>
              <a:gd name="connsiteX0" fmla="*/ 546100 w 546100"/>
              <a:gd name="connsiteY0" fmla="*/ 1100635 h 1100635"/>
              <a:gd name="connsiteX1" fmla="*/ 273050 w 546100"/>
              <a:gd name="connsiteY1" fmla="*/ 953527 h 1100635"/>
              <a:gd name="connsiteX2" fmla="*/ 273050 w 546100"/>
              <a:gd name="connsiteY2" fmla="*/ 697426 h 1100635"/>
              <a:gd name="connsiteX3" fmla="*/ 0 w 546100"/>
              <a:gd name="connsiteY3" fmla="*/ 550318 h 1100635"/>
              <a:gd name="connsiteX4" fmla="*/ 273050 w 546100"/>
              <a:gd name="connsiteY4" fmla="*/ 403210 h 1100635"/>
              <a:gd name="connsiteX5" fmla="*/ 273050 w 546100"/>
              <a:gd name="connsiteY5" fmla="*/ 147108 h 1100635"/>
              <a:gd name="connsiteX6" fmla="*/ 546100 w 546100"/>
              <a:gd name="connsiteY6" fmla="*/ 0 h 11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1100635" stroke="0" extrusionOk="0">
                <a:moveTo>
                  <a:pt x="546100" y="1100635"/>
                </a:moveTo>
                <a:cubicBezTo>
                  <a:pt x="384292" y="1088402"/>
                  <a:pt x="251516" y="1045228"/>
                  <a:pt x="273050" y="953527"/>
                </a:cubicBezTo>
                <a:cubicBezTo>
                  <a:pt x="270374" y="871931"/>
                  <a:pt x="295810" y="777514"/>
                  <a:pt x="273050" y="697426"/>
                </a:cubicBezTo>
                <a:cubicBezTo>
                  <a:pt x="277903" y="632485"/>
                  <a:pt x="144016" y="560544"/>
                  <a:pt x="0" y="550318"/>
                </a:cubicBezTo>
                <a:cubicBezTo>
                  <a:pt x="149848" y="543055"/>
                  <a:pt x="254102" y="478563"/>
                  <a:pt x="273050" y="403210"/>
                </a:cubicBezTo>
                <a:cubicBezTo>
                  <a:pt x="258186" y="316906"/>
                  <a:pt x="286300" y="213027"/>
                  <a:pt x="273050" y="147108"/>
                </a:cubicBezTo>
                <a:cubicBezTo>
                  <a:pt x="282475" y="27027"/>
                  <a:pt x="382758" y="-37665"/>
                  <a:pt x="546100" y="0"/>
                </a:cubicBezTo>
                <a:cubicBezTo>
                  <a:pt x="562177" y="116925"/>
                  <a:pt x="510662" y="274697"/>
                  <a:pt x="546100" y="528305"/>
                </a:cubicBezTo>
                <a:cubicBezTo>
                  <a:pt x="581538" y="781913"/>
                  <a:pt x="537471" y="963238"/>
                  <a:pt x="546100" y="1100635"/>
                </a:cubicBezTo>
                <a:close/>
              </a:path>
              <a:path w="546100" h="1100635" fill="none" extrusionOk="0">
                <a:moveTo>
                  <a:pt x="546100" y="1100635"/>
                </a:moveTo>
                <a:cubicBezTo>
                  <a:pt x="395995" y="1098116"/>
                  <a:pt x="259691" y="1017405"/>
                  <a:pt x="273050" y="953527"/>
                </a:cubicBezTo>
                <a:cubicBezTo>
                  <a:pt x="251239" y="885631"/>
                  <a:pt x="298021" y="801045"/>
                  <a:pt x="273050" y="697426"/>
                </a:cubicBezTo>
                <a:cubicBezTo>
                  <a:pt x="283001" y="610466"/>
                  <a:pt x="159444" y="569031"/>
                  <a:pt x="0" y="550318"/>
                </a:cubicBezTo>
                <a:cubicBezTo>
                  <a:pt x="145896" y="555361"/>
                  <a:pt x="278515" y="475563"/>
                  <a:pt x="273050" y="403210"/>
                </a:cubicBezTo>
                <a:cubicBezTo>
                  <a:pt x="263732" y="344363"/>
                  <a:pt x="300270" y="204925"/>
                  <a:pt x="273050" y="147108"/>
                </a:cubicBezTo>
                <a:cubicBezTo>
                  <a:pt x="249099" y="65756"/>
                  <a:pt x="385419" y="22645"/>
                  <a:pt x="546100" y="0"/>
                </a:cubicBezTo>
              </a:path>
              <a:path w="546100" h="1100635" fill="none" stroke="0" extrusionOk="0">
                <a:moveTo>
                  <a:pt x="546100" y="1100635"/>
                </a:moveTo>
                <a:cubicBezTo>
                  <a:pt x="399153" y="1099288"/>
                  <a:pt x="269796" y="1039098"/>
                  <a:pt x="273050" y="953527"/>
                </a:cubicBezTo>
                <a:cubicBezTo>
                  <a:pt x="250256" y="880948"/>
                  <a:pt x="273739" y="766449"/>
                  <a:pt x="273050" y="697426"/>
                </a:cubicBezTo>
                <a:cubicBezTo>
                  <a:pt x="291361" y="617623"/>
                  <a:pt x="157697" y="550490"/>
                  <a:pt x="0" y="550318"/>
                </a:cubicBezTo>
                <a:cubicBezTo>
                  <a:pt x="169993" y="546270"/>
                  <a:pt x="262463" y="501010"/>
                  <a:pt x="273050" y="403210"/>
                </a:cubicBezTo>
                <a:cubicBezTo>
                  <a:pt x="267708" y="314402"/>
                  <a:pt x="285281" y="228363"/>
                  <a:pt x="273050" y="147108"/>
                </a:cubicBezTo>
                <a:cubicBezTo>
                  <a:pt x="262319" y="68725"/>
                  <a:pt x="402704" y="24013"/>
                  <a:pt x="546100"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6938"/>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214130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6737-1B1E-FC20-2AA9-860D23CF0E20}"/>
              </a:ext>
            </a:extLst>
          </p:cNvPr>
          <p:cNvSpPr>
            <a:spLocks noGrp="1"/>
          </p:cNvSpPr>
          <p:nvPr>
            <p:ph type="title"/>
          </p:nvPr>
        </p:nvSpPr>
        <p:spPr/>
        <p:txBody>
          <a:bodyPr/>
          <a:lstStyle/>
          <a:p>
            <a:r>
              <a:rPr lang="en-US" dirty="0"/>
              <a:t>What this algorithm achieves</a:t>
            </a:r>
            <a:endParaRPr lang="en-IL" dirty="0"/>
          </a:p>
        </p:txBody>
      </p:sp>
      <p:sp>
        <p:nvSpPr>
          <p:cNvPr id="3" name="Content Placeholder 2">
            <a:extLst>
              <a:ext uri="{FF2B5EF4-FFF2-40B4-BE49-F238E27FC236}">
                <a16:creationId xmlns:a16="http://schemas.microsoft.com/office/drawing/2014/main" id="{72B12815-45A0-7C5B-71A7-91B2DB77192F}"/>
              </a:ext>
            </a:extLst>
          </p:cNvPr>
          <p:cNvSpPr>
            <a:spLocks noGrp="1"/>
          </p:cNvSpPr>
          <p:nvPr>
            <p:ph idx="1"/>
          </p:nvPr>
        </p:nvSpPr>
        <p:spPr>
          <a:xfrm>
            <a:off x="838200" y="1825625"/>
            <a:ext cx="10515600" cy="492459"/>
          </a:xfrm>
        </p:spPr>
        <p:txBody>
          <a:bodyPr/>
          <a:lstStyle/>
          <a:p>
            <a:r>
              <a:rPr lang="en-US" dirty="0"/>
              <a:t>Remember the definition:</a:t>
            </a:r>
            <a:endParaRPr lang="en-IL" dirty="0"/>
          </a:p>
        </p:txBody>
      </p:sp>
      <p:sp>
        <p:nvSpPr>
          <p:cNvPr id="4" name="Rectangle 3">
            <a:extLst>
              <a:ext uri="{FF2B5EF4-FFF2-40B4-BE49-F238E27FC236}">
                <a16:creationId xmlns:a16="http://schemas.microsoft.com/office/drawing/2014/main" id="{B6214E70-DF67-0DEC-D461-D75AADF8697D}"/>
              </a:ext>
            </a:extLst>
          </p:cNvPr>
          <p:cNvSpPr/>
          <p:nvPr/>
        </p:nvSpPr>
        <p:spPr>
          <a:xfrm>
            <a:off x="838199" y="2318084"/>
            <a:ext cx="10515599" cy="120315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tx1"/>
                </a:solidFill>
              </a:rPr>
              <a:t>An oblivious join algorithm ensures that for databases of the same size and schema and joins over them with the same input/</a:t>
            </a:r>
            <a:r>
              <a:rPr lang="en-US" sz="2400" i="1">
                <a:solidFill>
                  <a:schemeClr val="tx1"/>
                </a:solidFill>
              </a:rPr>
              <a:t>output size, </a:t>
            </a:r>
            <a:r>
              <a:rPr lang="en-US" sz="2400" i="1" dirty="0">
                <a:solidFill>
                  <a:schemeClr val="tx1"/>
                </a:solidFill>
              </a:rPr>
              <a:t>the memory access traces have the same length and can’t be distinguished by anyone but the client.</a:t>
            </a:r>
          </a:p>
        </p:txBody>
      </p:sp>
      <p:sp>
        <p:nvSpPr>
          <p:cNvPr id="5" name="Content Placeholder 2">
            <a:extLst>
              <a:ext uri="{FF2B5EF4-FFF2-40B4-BE49-F238E27FC236}">
                <a16:creationId xmlns:a16="http://schemas.microsoft.com/office/drawing/2014/main" id="{421C5A9E-F864-701C-6425-09E9EA86D8F6}"/>
              </a:ext>
            </a:extLst>
          </p:cNvPr>
          <p:cNvSpPr txBox="1">
            <a:spLocks/>
          </p:cNvSpPr>
          <p:nvPr/>
        </p:nvSpPr>
        <p:spPr>
          <a:xfrm>
            <a:off x="838199" y="3681662"/>
            <a:ext cx="10515600" cy="308810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algorithm does NOT hide the size of the join – basically, if the join result is larger because a key is repeated more times, it’s not hidden.</a:t>
            </a:r>
          </a:p>
          <a:p>
            <a:r>
              <a:rPr lang="en-US" dirty="0"/>
              <a:t>An adversary which can insert could be able to find the number of appearances of a key from the change in the amount of memory accesses.</a:t>
            </a:r>
          </a:p>
          <a:p>
            <a:r>
              <a:rPr lang="en-US" dirty="0"/>
              <a:t>Otherwise, the number of accesses, as well as the accessed tables if they’re in separate ORAMs, is determined by the join’s size.</a:t>
            </a:r>
          </a:p>
          <a:p>
            <a:r>
              <a:rPr lang="en-US" dirty="0"/>
              <a:t>This can be mitigated with padding (extra accesses): e.g. to next power of 2</a:t>
            </a:r>
            <a:endParaRPr lang="en-IL" dirty="0"/>
          </a:p>
        </p:txBody>
      </p:sp>
    </p:spTree>
    <p:extLst>
      <p:ext uri="{BB962C8B-B14F-4D97-AF65-F5344CB8AC3E}">
        <p14:creationId xmlns:p14="http://schemas.microsoft.com/office/powerpoint/2010/main" val="35610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417424-10AC-678C-9BAA-6A6B121BD935}"/>
              </a:ext>
            </a:extLst>
          </p:cNvPr>
          <p:cNvSpPr/>
          <p:nvPr/>
        </p:nvSpPr>
        <p:spPr>
          <a:xfrm>
            <a:off x="6628244" y="4785989"/>
            <a:ext cx="5168645" cy="1573307"/>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800" i="1" dirty="0"/>
              <a:t>This can be extended for band-join (e.g. &gt;, &gt;=, &lt;, &lt;=), retrieving tuples until they don’t match</a:t>
            </a:r>
            <a:endParaRPr lang="en-IL" sz="2800" i="1" dirty="0"/>
          </a:p>
        </p:txBody>
      </p:sp>
      <p:sp>
        <p:nvSpPr>
          <p:cNvPr id="2" name="Title 1">
            <a:extLst>
              <a:ext uri="{FF2B5EF4-FFF2-40B4-BE49-F238E27FC236}">
                <a16:creationId xmlns:a16="http://schemas.microsoft.com/office/drawing/2014/main" id="{E72DF72E-9180-DA2F-D7CF-55C70B7AE7F5}"/>
              </a:ext>
            </a:extLst>
          </p:cNvPr>
          <p:cNvSpPr>
            <a:spLocks noGrp="1"/>
          </p:cNvSpPr>
          <p:nvPr>
            <p:ph type="title"/>
          </p:nvPr>
        </p:nvSpPr>
        <p:spPr/>
        <p:txBody>
          <a:bodyPr/>
          <a:lstStyle/>
          <a:p>
            <a:r>
              <a:rPr lang="en-US" dirty="0"/>
              <a:t>Oblivious index nested-loop binary </a:t>
            </a:r>
            <a:r>
              <a:rPr lang="en-US" dirty="0" err="1"/>
              <a:t>equi</a:t>
            </a:r>
            <a:r>
              <a:rPr lang="en-US" dirty="0"/>
              <a:t>-join</a:t>
            </a:r>
            <a:endParaRPr lang="en-IL" dirty="0"/>
          </a:p>
        </p:txBody>
      </p:sp>
      <p:sp>
        <p:nvSpPr>
          <p:cNvPr id="3" name="Content Placeholder 2">
            <a:extLst>
              <a:ext uri="{FF2B5EF4-FFF2-40B4-BE49-F238E27FC236}">
                <a16:creationId xmlns:a16="http://schemas.microsoft.com/office/drawing/2014/main" id="{939D4328-C3BD-6C32-C6A2-393338495404}"/>
              </a:ext>
            </a:extLst>
          </p:cNvPr>
          <p:cNvSpPr>
            <a:spLocks noGrp="1"/>
          </p:cNvSpPr>
          <p:nvPr>
            <p:ph idx="1"/>
          </p:nvPr>
        </p:nvSpPr>
        <p:spPr>
          <a:xfrm>
            <a:off x="838200" y="1825625"/>
            <a:ext cx="10515600" cy="1019175"/>
          </a:xfrm>
        </p:spPr>
        <p:txBody>
          <a:bodyPr/>
          <a:lstStyle/>
          <a:p>
            <a:r>
              <a:rPr lang="en-US" dirty="0"/>
              <a:t>Similarly, the two tables are accessed alternatively, and dummy records are used. Other than that, normal index nested-loop join.</a:t>
            </a:r>
            <a:endParaRPr lang="en-IL" dirty="0"/>
          </a:p>
        </p:txBody>
      </p:sp>
      <p:pic>
        <p:nvPicPr>
          <p:cNvPr id="5" name="Picture 4">
            <a:extLst>
              <a:ext uri="{FF2B5EF4-FFF2-40B4-BE49-F238E27FC236}">
                <a16:creationId xmlns:a16="http://schemas.microsoft.com/office/drawing/2014/main" id="{4532546E-2A76-C7A4-1153-4D151D2858C9}"/>
              </a:ext>
            </a:extLst>
          </p:cNvPr>
          <p:cNvPicPr>
            <a:picLocks noChangeAspect="1"/>
          </p:cNvPicPr>
          <p:nvPr/>
        </p:nvPicPr>
        <p:blipFill>
          <a:blip r:embed="rId2"/>
          <a:stretch>
            <a:fillRect/>
          </a:stretch>
        </p:blipFill>
        <p:spPr>
          <a:xfrm>
            <a:off x="725311" y="2844800"/>
            <a:ext cx="5525333" cy="3890685"/>
          </a:xfrm>
          <a:prstGeom prst="rect">
            <a:avLst/>
          </a:prstGeom>
        </p:spPr>
      </p:pic>
    </p:spTree>
    <p:extLst>
      <p:ext uri="{BB962C8B-B14F-4D97-AF65-F5344CB8AC3E}">
        <p14:creationId xmlns:p14="http://schemas.microsoft.com/office/powerpoint/2010/main" val="41082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EBABF0-835D-5FBE-EB72-54AEE2CDCAF4}"/>
              </a:ext>
            </a:extLst>
          </p:cNvPr>
          <p:cNvPicPr>
            <a:picLocks noChangeAspect="1"/>
          </p:cNvPicPr>
          <p:nvPr/>
        </p:nvPicPr>
        <p:blipFill>
          <a:blip r:embed="rId3"/>
          <a:stretch>
            <a:fillRect/>
          </a:stretch>
        </p:blipFill>
        <p:spPr>
          <a:xfrm>
            <a:off x="7982128" y="3994567"/>
            <a:ext cx="4119562" cy="2863433"/>
          </a:xfrm>
          <a:prstGeom prst="rect">
            <a:avLst/>
          </a:prstGeom>
        </p:spPr>
      </p:pic>
      <p:sp>
        <p:nvSpPr>
          <p:cNvPr id="2" name="Title 1">
            <a:extLst>
              <a:ext uri="{FF2B5EF4-FFF2-40B4-BE49-F238E27FC236}">
                <a16:creationId xmlns:a16="http://schemas.microsoft.com/office/drawing/2014/main" id="{B91F061B-2B61-05D1-9000-4ED42C9EB8ED}"/>
              </a:ext>
            </a:extLst>
          </p:cNvPr>
          <p:cNvSpPr>
            <a:spLocks noGrp="1"/>
          </p:cNvSpPr>
          <p:nvPr>
            <p:ph type="title"/>
          </p:nvPr>
        </p:nvSpPr>
        <p:spPr/>
        <p:txBody>
          <a:bodyPr/>
          <a:lstStyle/>
          <a:p>
            <a:r>
              <a:rPr lang="en-US" dirty="0"/>
              <a:t>Oblivious acyclic multiway equi-join</a:t>
            </a:r>
            <a:endParaRPr lang="en-IL" dirty="0"/>
          </a:p>
        </p:txBody>
      </p:sp>
      <p:sp>
        <p:nvSpPr>
          <p:cNvPr id="3" name="Content Placeholder 2">
            <a:extLst>
              <a:ext uri="{FF2B5EF4-FFF2-40B4-BE49-F238E27FC236}">
                <a16:creationId xmlns:a16="http://schemas.microsoft.com/office/drawing/2014/main" id="{F6531741-67FD-4608-1E93-FA55478F0FFB}"/>
              </a:ext>
            </a:extLst>
          </p:cNvPr>
          <p:cNvSpPr>
            <a:spLocks noGrp="1"/>
          </p:cNvSpPr>
          <p:nvPr>
            <p:ph idx="1"/>
          </p:nvPr>
        </p:nvSpPr>
        <p:spPr/>
        <p:txBody>
          <a:bodyPr/>
          <a:lstStyle/>
          <a:p>
            <a:r>
              <a:rPr lang="en-US" dirty="0"/>
              <a:t>By extending a binary equi-join algorithm to multiple tables (one join at a time into intermediate tables) we leak the intermediate table sizes – which is more information than just the join size.</a:t>
            </a:r>
          </a:p>
          <a:p>
            <a:r>
              <a:rPr lang="en-US" dirty="0"/>
              <a:t>The proposed join algorithm is an extension of the index nested-loop binary equi-join, and supports </a:t>
            </a:r>
            <a:r>
              <a:rPr lang="en-US" i="1" dirty="0"/>
              <a:t>acyclic multi-way equi-joins</a:t>
            </a:r>
            <a:r>
              <a:rPr lang="en-US" dirty="0"/>
              <a:t>.</a:t>
            </a:r>
          </a:p>
          <a:p>
            <a:endParaRPr lang="en-US" dirty="0"/>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ABB3E682-C1E7-DE21-027A-969378584668}"/>
                  </a:ext>
                </a:extLst>
              </p:cNvPr>
              <p:cNvSpPr txBox="1">
                <a:spLocks/>
              </p:cNvSpPr>
              <p:nvPr/>
            </p:nvSpPr>
            <p:spPr>
              <a:xfrm>
                <a:off x="837317" y="4068485"/>
                <a:ext cx="7144811" cy="2789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algorithm iterates over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searches matched tuples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2</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3</m:t>
                        </m:r>
                      </m:sub>
                    </m:sSub>
                  </m:oMath>
                </a14:m>
                <a:r>
                  <a:rPr lang="en-US" dirty="0"/>
                  <a:t>.</a:t>
                </a:r>
              </a:p>
              <a:p>
                <a:r>
                  <a:rPr lang="en-US" dirty="0"/>
                  <a:t>Like previous oblivious join algorithms, it accesses each input table in round-robin.</a:t>
                </a:r>
              </a:p>
              <a:p>
                <a:r>
                  <a:rPr lang="en-US" dirty="0"/>
                  <a:t>Additionally, the number of join steps is padded to an upper bound for obliviousness.</a:t>
                </a:r>
              </a:p>
            </p:txBody>
          </p:sp>
        </mc:Choice>
        <mc:Fallback>
          <p:sp>
            <p:nvSpPr>
              <p:cNvPr id="6" name="Content Placeholder 2">
                <a:extLst>
                  <a:ext uri="{FF2B5EF4-FFF2-40B4-BE49-F238E27FC236}">
                    <a16:creationId xmlns:a16="http://schemas.microsoft.com/office/drawing/2014/main" id="{ABB3E682-C1E7-DE21-027A-969378584668}"/>
                  </a:ext>
                </a:extLst>
              </p:cNvPr>
              <p:cNvSpPr txBox="1">
                <a:spLocks noRot="1" noChangeAspect="1" noMove="1" noResize="1" noEditPoints="1" noAdjustHandles="1" noChangeArrowheads="1" noChangeShapeType="1" noTextEdit="1"/>
              </p:cNvSpPr>
              <p:nvPr/>
            </p:nvSpPr>
            <p:spPr>
              <a:xfrm>
                <a:off x="837317" y="4068485"/>
                <a:ext cx="7144811" cy="2789515"/>
              </a:xfrm>
              <a:prstGeom prst="rect">
                <a:avLst/>
              </a:prstGeom>
              <a:blipFill>
                <a:blip r:embed="rId4"/>
                <a:stretch>
                  <a:fillRect l="-1536" t="-3493" b="-1092"/>
                </a:stretch>
              </a:blipFill>
            </p:spPr>
            <p:txBody>
              <a:bodyPr/>
              <a:lstStyle/>
              <a:p>
                <a:r>
                  <a:rPr lang="en-IL">
                    <a:noFill/>
                  </a:rPr>
                  <a:t> </a:t>
                </a:r>
              </a:p>
            </p:txBody>
          </p:sp>
        </mc:Fallback>
      </mc:AlternateContent>
      <p:grpSp>
        <p:nvGrpSpPr>
          <p:cNvPr id="11" name="Group 10">
            <a:extLst>
              <a:ext uri="{FF2B5EF4-FFF2-40B4-BE49-F238E27FC236}">
                <a16:creationId xmlns:a16="http://schemas.microsoft.com/office/drawing/2014/main" id="{29E0C82F-F18B-821B-3C64-8653FF20B404}"/>
              </a:ext>
            </a:extLst>
          </p:cNvPr>
          <p:cNvGrpSpPr/>
          <p:nvPr/>
        </p:nvGrpSpPr>
        <p:grpSpPr>
          <a:xfrm>
            <a:off x="8079485" y="5484514"/>
            <a:ext cx="3973527" cy="1246544"/>
            <a:chOff x="8079485" y="5484514"/>
            <a:chExt cx="3973527" cy="1246544"/>
          </a:xfrm>
        </p:grpSpPr>
        <p:pic>
          <p:nvPicPr>
            <p:cNvPr id="9" name="Picture 8">
              <a:extLst>
                <a:ext uri="{FF2B5EF4-FFF2-40B4-BE49-F238E27FC236}">
                  <a16:creationId xmlns:a16="http://schemas.microsoft.com/office/drawing/2014/main" id="{2333475E-A06D-B53D-141D-70890E681103}"/>
                </a:ext>
              </a:extLst>
            </p:cNvPr>
            <p:cNvPicPr>
              <a:picLocks noChangeAspect="1"/>
            </p:cNvPicPr>
            <p:nvPr/>
          </p:nvPicPr>
          <p:blipFill>
            <a:blip r:embed="rId5"/>
            <a:stretch>
              <a:fillRect/>
            </a:stretch>
          </p:blipFill>
          <p:spPr>
            <a:xfrm>
              <a:off x="8079485" y="5892741"/>
              <a:ext cx="3924848" cy="838317"/>
            </a:xfrm>
            <a:prstGeom prst="rect">
              <a:avLst/>
            </a:prstGeom>
          </p:spPr>
        </p:pic>
        <p:sp>
          <p:nvSpPr>
            <p:cNvPr id="10" name="TextBox 9">
              <a:extLst>
                <a:ext uri="{FF2B5EF4-FFF2-40B4-BE49-F238E27FC236}">
                  <a16:creationId xmlns:a16="http://schemas.microsoft.com/office/drawing/2014/main" id="{D8ECFA78-12C1-89CD-E726-47C037E00FA3}"/>
                </a:ext>
              </a:extLst>
            </p:cNvPr>
            <p:cNvSpPr txBox="1"/>
            <p:nvPr/>
          </p:nvSpPr>
          <p:spPr>
            <a:xfrm>
              <a:off x="10897228" y="5484514"/>
              <a:ext cx="1155784" cy="646331"/>
            </a:xfrm>
            <a:prstGeom prst="rect">
              <a:avLst/>
            </a:prstGeom>
            <a:noFill/>
          </p:spPr>
          <p:txBody>
            <a:bodyPr wrap="square" rtlCol="0">
              <a:spAutoFit/>
            </a:bodyPr>
            <a:lstStyle/>
            <a:p>
              <a:r>
                <a:rPr lang="en-US" dirty="0"/>
                <a:t>The join result size</a:t>
              </a:r>
              <a:endParaRPr lang="en-IL" dirty="0"/>
            </a:p>
          </p:txBody>
        </p:sp>
      </p:grpSp>
    </p:spTree>
    <p:extLst>
      <p:ext uri="{BB962C8B-B14F-4D97-AF65-F5344CB8AC3E}">
        <p14:creationId xmlns:p14="http://schemas.microsoft.com/office/powerpoint/2010/main" val="31736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42" presetClass="exit" presetSubtype="0" fill="hold" nodeType="withEffect">
                                  <p:stCondLst>
                                    <p:cond delay="0"/>
                                  </p:stCondLst>
                                  <p:childTnLst>
                                    <p:animEffect transition="out" filter="fade">
                                      <p:cBhvr>
                                        <p:cTn id="22" dur="250"/>
                                        <p:tgtEl>
                                          <p:spTgt spid="7"/>
                                        </p:tgtEl>
                                      </p:cBhvr>
                                    </p:animEffect>
                                    <p:anim calcmode="lin" valueType="num">
                                      <p:cBhvr>
                                        <p:cTn id="23" dur="250"/>
                                        <p:tgtEl>
                                          <p:spTgt spid="7"/>
                                        </p:tgtEl>
                                        <p:attrNameLst>
                                          <p:attrName>ppt_x</p:attrName>
                                        </p:attrNameLst>
                                      </p:cBhvr>
                                      <p:tavLst>
                                        <p:tav tm="0">
                                          <p:val>
                                            <p:strVal val="ppt_x"/>
                                          </p:val>
                                        </p:tav>
                                        <p:tav tm="100000">
                                          <p:val>
                                            <p:strVal val="ppt_x"/>
                                          </p:val>
                                        </p:tav>
                                      </p:tavLst>
                                    </p:anim>
                                    <p:anim calcmode="lin" valueType="num">
                                      <p:cBhvr>
                                        <p:cTn id="24" dur="250"/>
                                        <p:tgtEl>
                                          <p:spTgt spid="7"/>
                                        </p:tgtEl>
                                        <p:attrNameLst>
                                          <p:attrName>ppt_y</p:attrName>
                                        </p:attrNameLst>
                                      </p:cBhvr>
                                      <p:tavLst>
                                        <p:tav tm="0">
                                          <p:val>
                                            <p:strVal val="ppt_y"/>
                                          </p:val>
                                        </p:tav>
                                        <p:tav tm="100000">
                                          <p:val>
                                            <p:strVal val="ppt_y+.1"/>
                                          </p:val>
                                        </p:tav>
                                      </p:tavLst>
                                    </p:anim>
                                    <p:set>
                                      <p:cBhvr>
                                        <p:cTn id="25" dur="1" fill="hold">
                                          <p:stCondLst>
                                            <p:cond delay="249"/>
                                          </p:stCondLst>
                                        </p:cTn>
                                        <p:tgtEl>
                                          <p:spTgt spid="7"/>
                                        </p:tgtEl>
                                        <p:attrNameLst>
                                          <p:attrName>style.visibility</p:attrName>
                                        </p:attrNameLst>
                                      </p:cBhvr>
                                      <p:to>
                                        <p:strVal val="hidden"/>
                                      </p:to>
                                    </p:set>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AF2C5B-7121-134A-36A9-B95BCD78D28B}"/>
              </a:ext>
            </a:extLst>
          </p:cNvPr>
          <p:cNvPicPr>
            <a:picLocks noChangeAspect="1"/>
          </p:cNvPicPr>
          <p:nvPr/>
        </p:nvPicPr>
        <p:blipFill>
          <a:blip r:embed="rId2"/>
          <a:stretch>
            <a:fillRect/>
          </a:stretch>
        </p:blipFill>
        <p:spPr>
          <a:xfrm>
            <a:off x="7982128" y="3994567"/>
            <a:ext cx="4119562" cy="2863433"/>
          </a:xfrm>
          <a:prstGeom prst="rect">
            <a:avLst/>
          </a:prstGeom>
        </p:spPr>
      </p:pic>
      <p:sp>
        <p:nvSpPr>
          <p:cNvPr id="2" name="Title 1">
            <a:extLst>
              <a:ext uri="{FF2B5EF4-FFF2-40B4-BE49-F238E27FC236}">
                <a16:creationId xmlns:a16="http://schemas.microsoft.com/office/drawing/2014/main" id="{B91F061B-2B61-05D1-9000-4ED42C9EB8ED}"/>
              </a:ext>
            </a:extLst>
          </p:cNvPr>
          <p:cNvSpPr>
            <a:spLocks noGrp="1"/>
          </p:cNvSpPr>
          <p:nvPr>
            <p:ph type="title"/>
          </p:nvPr>
        </p:nvSpPr>
        <p:spPr/>
        <p:txBody>
          <a:bodyPr/>
          <a:lstStyle/>
          <a:p>
            <a:r>
              <a:rPr lang="en-US" dirty="0"/>
              <a:t>Oblivious acyclic multiway equi-join</a:t>
            </a:r>
            <a:endParaRPr lang="en-IL" dirty="0"/>
          </a:p>
        </p:txBody>
      </p:sp>
      <p:sp>
        <p:nvSpPr>
          <p:cNvPr id="3" name="Content Placeholder 2">
            <a:extLst>
              <a:ext uri="{FF2B5EF4-FFF2-40B4-BE49-F238E27FC236}">
                <a16:creationId xmlns:a16="http://schemas.microsoft.com/office/drawing/2014/main" id="{F6531741-67FD-4608-1E93-FA55478F0FFB}"/>
              </a:ext>
            </a:extLst>
          </p:cNvPr>
          <p:cNvSpPr>
            <a:spLocks noGrp="1"/>
          </p:cNvSpPr>
          <p:nvPr>
            <p:ph idx="1"/>
          </p:nvPr>
        </p:nvSpPr>
        <p:spPr>
          <a:xfrm>
            <a:off x="838200" y="1690688"/>
            <a:ext cx="10515600" cy="5167311"/>
          </a:xfrm>
        </p:spPr>
        <p:txBody>
          <a:bodyPr>
            <a:normAutofit/>
          </a:bodyPr>
          <a:lstStyle/>
          <a:p>
            <a:r>
              <a:rPr lang="en-US" dirty="0"/>
              <a:t>The acyclicity becomes interesting to make this join more efficient, by using to the following observations:</a:t>
            </a:r>
          </a:p>
          <a:p>
            <a:pPr marL="514350" indent="-514350">
              <a:buAutoNum type="arabicPeriod"/>
            </a:pPr>
            <a:r>
              <a:rPr lang="en-US" dirty="0"/>
              <a:t>For any non-root table, if </a:t>
            </a:r>
            <a:r>
              <a:rPr lang="en-US" u="sng" dirty="0"/>
              <a:t>there is no match</a:t>
            </a:r>
            <a:r>
              <a:rPr lang="en-US" dirty="0"/>
              <a:t> – then the parent’s current key makes no contribution to the final join result, and can be </a:t>
            </a:r>
            <a:r>
              <a:rPr lang="en-US" u="sng" dirty="0"/>
              <a:t>safely disabled</a:t>
            </a:r>
            <a:r>
              <a:rPr lang="en-US" dirty="0"/>
              <a:t> in the B-tree. This disabling is marked on leaves and can propagate up to the B-tree parents.</a:t>
            </a:r>
          </a:p>
          <a:p>
            <a:pPr marL="514350" indent="-514350">
              <a:buAutoNum type="arabicPeriod"/>
            </a:pPr>
            <a:r>
              <a:rPr lang="en-US" dirty="0"/>
              <a:t>This can propagate upwards </a:t>
            </a:r>
            <a:r>
              <a:rPr lang="en-US" u="sng" dirty="0"/>
              <a:t>to the parent table</a:t>
            </a:r>
            <a:r>
              <a:rPr lang="en-US" dirty="0"/>
              <a:t>.</a:t>
            </a:r>
          </a:p>
          <a:p>
            <a:pPr marL="514350" indent="-514350">
              <a:buAutoNum type="arabicPeriod"/>
            </a:pPr>
            <a:r>
              <a:rPr lang="en-US" dirty="0"/>
              <a:t>In equi-joins if the current tuple matches,</a:t>
            </a:r>
            <a:br>
              <a:rPr lang="en-US" dirty="0"/>
            </a:br>
            <a:r>
              <a:rPr lang="en-US" dirty="0"/>
              <a:t>but the succeeding tuple has a different key,</a:t>
            </a:r>
            <a:br>
              <a:rPr lang="en-US" dirty="0"/>
            </a:br>
            <a:r>
              <a:rPr lang="en-US" dirty="0"/>
              <a:t>there will be no more matches for the parent key.</a:t>
            </a:r>
            <a:br>
              <a:rPr lang="en-US" dirty="0"/>
            </a:br>
            <a:r>
              <a:rPr lang="en-US" dirty="0"/>
              <a:t>This can be marked in the B-tree leaves.</a:t>
            </a:r>
          </a:p>
        </p:txBody>
      </p:sp>
      <p:grpSp>
        <p:nvGrpSpPr>
          <p:cNvPr id="7" name="Group 6">
            <a:extLst>
              <a:ext uri="{FF2B5EF4-FFF2-40B4-BE49-F238E27FC236}">
                <a16:creationId xmlns:a16="http://schemas.microsoft.com/office/drawing/2014/main" id="{BF723932-6733-5F4F-51D8-4643126B143B}"/>
              </a:ext>
            </a:extLst>
          </p:cNvPr>
          <p:cNvGrpSpPr/>
          <p:nvPr/>
        </p:nvGrpSpPr>
        <p:grpSpPr>
          <a:xfrm>
            <a:off x="8079485" y="5484514"/>
            <a:ext cx="3973527" cy="1246544"/>
            <a:chOff x="8079485" y="5484514"/>
            <a:chExt cx="3973527" cy="1246544"/>
          </a:xfrm>
        </p:grpSpPr>
        <p:pic>
          <p:nvPicPr>
            <p:cNvPr id="8" name="Picture 7">
              <a:extLst>
                <a:ext uri="{FF2B5EF4-FFF2-40B4-BE49-F238E27FC236}">
                  <a16:creationId xmlns:a16="http://schemas.microsoft.com/office/drawing/2014/main" id="{4565815B-19F8-5787-4612-34DD2E83D9E5}"/>
                </a:ext>
              </a:extLst>
            </p:cNvPr>
            <p:cNvPicPr>
              <a:picLocks noChangeAspect="1"/>
            </p:cNvPicPr>
            <p:nvPr/>
          </p:nvPicPr>
          <p:blipFill>
            <a:blip r:embed="rId3"/>
            <a:stretch>
              <a:fillRect/>
            </a:stretch>
          </p:blipFill>
          <p:spPr>
            <a:xfrm>
              <a:off x="8079485" y="5892741"/>
              <a:ext cx="3924848" cy="838317"/>
            </a:xfrm>
            <a:prstGeom prst="rect">
              <a:avLst/>
            </a:prstGeom>
          </p:spPr>
        </p:pic>
        <p:sp>
          <p:nvSpPr>
            <p:cNvPr id="9" name="TextBox 8">
              <a:extLst>
                <a:ext uri="{FF2B5EF4-FFF2-40B4-BE49-F238E27FC236}">
                  <a16:creationId xmlns:a16="http://schemas.microsoft.com/office/drawing/2014/main" id="{3BBEAD4D-1434-8468-E6DB-F875EE52B34D}"/>
                </a:ext>
              </a:extLst>
            </p:cNvPr>
            <p:cNvSpPr txBox="1"/>
            <p:nvPr/>
          </p:nvSpPr>
          <p:spPr>
            <a:xfrm>
              <a:off x="10897228" y="5484514"/>
              <a:ext cx="1155784" cy="646331"/>
            </a:xfrm>
            <a:prstGeom prst="rect">
              <a:avLst/>
            </a:prstGeom>
            <a:noFill/>
          </p:spPr>
          <p:txBody>
            <a:bodyPr wrap="square" rtlCol="0">
              <a:spAutoFit/>
            </a:bodyPr>
            <a:lstStyle/>
            <a:p>
              <a:r>
                <a:rPr lang="en-US" dirty="0"/>
                <a:t>The join result size</a:t>
              </a:r>
              <a:endParaRPr lang="en-IL" dirty="0"/>
            </a:p>
          </p:txBody>
        </p:sp>
      </p:grpSp>
    </p:spTree>
    <p:extLst>
      <p:ext uri="{BB962C8B-B14F-4D97-AF65-F5344CB8AC3E}">
        <p14:creationId xmlns:p14="http://schemas.microsoft.com/office/powerpoint/2010/main" val="2766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250"/>
                                        <p:tgtEl>
                                          <p:spTgt spid="7"/>
                                        </p:tgtEl>
                                      </p:cBhvr>
                                    </p:animEffect>
                                    <p:anim calcmode="lin" valueType="num">
                                      <p:cBhvr>
                                        <p:cTn id="7" dur="250"/>
                                        <p:tgtEl>
                                          <p:spTgt spid="7"/>
                                        </p:tgtEl>
                                        <p:attrNameLst>
                                          <p:attrName>ppt_x</p:attrName>
                                        </p:attrNameLst>
                                      </p:cBhvr>
                                      <p:tavLst>
                                        <p:tav tm="0">
                                          <p:val>
                                            <p:strVal val="ppt_x"/>
                                          </p:val>
                                        </p:tav>
                                        <p:tav tm="100000">
                                          <p:val>
                                            <p:strVal val="ppt_x"/>
                                          </p:val>
                                        </p:tav>
                                      </p:tavLst>
                                    </p:anim>
                                    <p:anim calcmode="lin" valueType="num">
                                      <p:cBhvr>
                                        <p:cTn id="8" dur="250"/>
                                        <p:tgtEl>
                                          <p:spTgt spid="7"/>
                                        </p:tgtEl>
                                        <p:attrNameLst>
                                          <p:attrName>ppt_y</p:attrName>
                                        </p:attrNameLst>
                                      </p:cBhvr>
                                      <p:tavLst>
                                        <p:tav tm="0">
                                          <p:val>
                                            <p:strVal val="ppt_y"/>
                                          </p:val>
                                        </p:tav>
                                        <p:tav tm="100000">
                                          <p:val>
                                            <p:strVal val="ppt_y+.1"/>
                                          </p:val>
                                        </p:tav>
                                      </p:tavLst>
                                    </p:anim>
                                    <p:set>
                                      <p:cBhvr>
                                        <p:cTn id="9" dur="1" fill="hold">
                                          <p:stCondLst>
                                            <p:cond delay="249"/>
                                          </p:stCondLst>
                                        </p:cTn>
                                        <p:tgtEl>
                                          <p:spTgt spid="7"/>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31741-67FD-4608-1E93-FA55478F0FFB}"/>
              </a:ext>
            </a:extLst>
          </p:cNvPr>
          <p:cNvSpPr>
            <a:spLocks noGrp="1"/>
          </p:cNvSpPr>
          <p:nvPr>
            <p:ph idx="1"/>
          </p:nvPr>
        </p:nvSpPr>
        <p:spPr>
          <a:xfrm>
            <a:off x="838200" y="1690689"/>
            <a:ext cx="10515600" cy="1632704"/>
          </a:xfrm>
        </p:spPr>
        <p:txBody>
          <a:bodyPr>
            <a:normAutofit/>
          </a:bodyPr>
          <a:lstStyle/>
          <a:p>
            <a:pPr marL="0" indent="0">
              <a:buNone/>
            </a:pPr>
            <a:r>
              <a:rPr lang="en-US" b="1" dirty="0"/>
              <a:t>Theorem: </a:t>
            </a:r>
            <a:r>
              <a:rPr lang="en-US" dirty="0"/>
              <a:t>In that way, we can achieve the following bound for the number of steps (each step accesses the ORAM in all tables):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5AF139A-93D1-0225-62BC-9BEA13F85935}"/>
                  </a:ext>
                </a:extLst>
              </p:cNvPr>
              <p:cNvSpPr txBox="1"/>
              <p:nvPr/>
            </p:nvSpPr>
            <p:spPr>
              <a:xfrm>
                <a:off x="2118276" y="2431498"/>
                <a:ext cx="7955448" cy="2735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6000" b="0" i="1" smtClean="0">
                              <a:latin typeface="Cambria Math" panose="02040503050406030204" pitchFamily="18" charset="0"/>
                            </a:rPr>
                          </m:ctrlPr>
                        </m:dPr>
                        <m:e>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𝑇</m:t>
                              </m:r>
                            </m:e>
                            <m:sub>
                              <m:r>
                                <a:rPr lang="en-US" sz="6000" b="0" i="1" smtClean="0">
                                  <a:latin typeface="Cambria Math" panose="02040503050406030204" pitchFamily="18" charset="0"/>
                                </a:rPr>
                                <m:t>1</m:t>
                              </m:r>
                            </m:sub>
                          </m:sSub>
                        </m:e>
                      </m:d>
                      <m:r>
                        <a:rPr lang="en-US" sz="6000" b="0" i="1" smtClean="0">
                          <a:latin typeface="Cambria Math" panose="02040503050406030204" pitchFamily="18" charset="0"/>
                        </a:rPr>
                        <m:t>+2</m:t>
                      </m:r>
                      <m:nary>
                        <m:naryPr>
                          <m:chr m:val="∑"/>
                          <m:ctrlPr>
                            <a:rPr lang="en-US" sz="6000" b="0" i="1" smtClean="0">
                              <a:latin typeface="Cambria Math" panose="02040503050406030204" pitchFamily="18" charset="0"/>
                            </a:rPr>
                          </m:ctrlPr>
                        </m:naryPr>
                        <m:sub>
                          <m:r>
                            <m:rPr>
                              <m:brk m:alnAt="23"/>
                            </m:rPr>
                            <a:rPr lang="en-US" sz="6000" b="0" i="1" smtClean="0">
                              <a:latin typeface="Cambria Math" panose="02040503050406030204" pitchFamily="18" charset="0"/>
                            </a:rPr>
                            <m:t>𝑗</m:t>
                          </m:r>
                          <m:r>
                            <a:rPr lang="en-US" sz="6000" b="0" i="1" smtClean="0">
                              <a:latin typeface="Cambria Math" panose="02040503050406030204" pitchFamily="18" charset="0"/>
                            </a:rPr>
                            <m:t>=2</m:t>
                          </m:r>
                        </m:sub>
                        <m:sup>
                          <m:r>
                            <a:rPr lang="en-US" sz="6000" b="0" i="1" smtClean="0">
                              <a:latin typeface="Cambria Math" panose="02040503050406030204" pitchFamily="18" charset="0"/>
                            </a:rPr>
                            <m:t>ℓ</m:t>
                          </m:r>
                        </m:sup>
                        <m:e>
                          <m:d>
                            <m:dPr>
                              <m:begChr m:val="|"/>
                              <m:endChr m:val="|"/>
                              <m:ctrlPr>
                                <a:rPr lang="en-US" sz="6000" i="1">
                                  <a:latin typeface="Cambria Math" panose="02040503050406030204" pitchFamily="18" charset="0"/>
                                </a:rPr>
                              </m:ctrlPr>
                            </m:dPr>
                            <m:e>
                              <m:sSub>
                                <m:sSubPr>
                                  <m:ctrlPr>
                                    <a:rPr lang="en-US" sz="6000" i="1">
                                      <a:latin typeface="Cambria Math" panose="02040503050406030204" pitchFamily="18" charset="0"/>
                                    </a:rPr>
                                  </m:ctrlPr>
                                </m:sSubPr>
                                <m:e>
                                  <m:r>
                                    <a:rPr lang="en-US" sz="6000" i="1">
                                      <a:latin typeface="Cambria Math" panose="02040503050406030204" pitchFamily="18" charset="0"/>
                                    </a:rPr>
                                    <m:t>𝑇</m:t>
                                  </m:r>
                                </m:e>
                                <m:sub>
                                  <m:r>
                                    <a:rPr lang="en-US" sz="6000" i="1">
                                      <a:latin typeface="Cambria Math" panose="02040503050406030204" pitchFamily="18" charset="0"/>
                                    </a:rPr>
                                    <m:t>𝑗</m:t>
                                  </m:r>
                                </m:sub>
                              </m:sSub>
                            </m:e>
                          </m:d>
                        </m:e>
                      </m:nary>
                      <m:r>
                        <a:rPr lang="en-US" sz="6000" b="0" i="1" smtClean="0">
                          <a:latin typeface="Cambria Math" panose="02040503050406030204" pitchFamily="18" charset="0"/>
                        </a:rPr>
                        <m:t>+</m:t>
                      </m:r>
                      <m:d>
                        <m:dPr>
                          <m:begChr m:val="|"/>
                          <m:endChr m:val="|"/>
                          <m:ctrlPr>
                            <a:rPr lang="en-US" sz="6000" b="0" i="1" smtClean="0">
                              <a:latin typeface="Cambria Math" panose="02040503050406030204" pitchFamily="18" charset="0"/>
                            </a:rPr>
                          </m:ctrlPr>
                        </m:dPr>
                        <m:e>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𝑅</m:t>
                              </m:r>
                            </m:e>
                            <m:sub>
                              <m:r>
                                <m:rPr>
                                  <m:sty m:val="p"/>
                                </m:rPr>
                                <a:rPr lang="en-US" sz="6000" b="0" i="0" smtClean="0">
                                  <a:latin typeface="Cambria Math" panose="02040503050406030204" pitchFamily="18" charset="0"/>
                                </a:rPr>
                                <m:t>real</m:t>
                              </m:r>
                            </m:sub>
                          </m:sSub>
                        </m:e>
                      </m:d>
                    </m:oMath>
                  </m:oMathPara>
                </a14:m>
                <a:endParaRPr lang="en-IL" sz="6000" dirty="0"/>
              </a:p>
            </p:txBody>
          </p:sp>
        </mc:Choice>
        <mc:Fallback xmlns="">
          <p:sp>
            <p:nvSpPr>
              <p:cNvPr id="4" name="TextBox 3">
                <a:extLst>
                  <a:ext uri="{FF2B5EF4-FFF2-40B4-BE49-F238E27FC236}">
                    <a16:creationId xmlns:a16="http://schemas.microsoft.com/office/drawing/2014/main" id="{25AF139A-93D1-0225-62BC-9BEA13F85935}"/>
                  </a:ext>
                </a:extLst>
              </p:cNvPr>
              <p:cNvSpPr txBox="1">
                <a:spLocks noRot="1" noChangeAspect="1" noMove="1" noResize="1" noEditPoints="1" noAdjustHandles="1" noChangeArrowheads="1" noChangeShapeType="1" noTextEdit="1"/>
              </p:cNvSpPr>
              <p:nvPr/>
            </p:nvSpPr>
            <p:spPr>
              <a:xfrm>
                <a:off x="2118276" y="2431498"/>
                <a:ext cx="7955448" cy="2735814"/>
              </a:xfrm>
              <a:prstGeom prst="rect">
                <a:avLst/>
              </a:prstGeom>
              <a:blipFill>
                <a:blip r:embed="rId2"/>
                <a:stretch>
                  <a:fillRect/>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B91F061B-2B61-05D1-9000-4ED42C9EB8ED}"/>
              </a:ext>
            </a:extLst>
          </p:cNvPr>
          <p:cNvSpPr>
            <a:spLocks noGrp="1"/>
          </p:cNvSpPr>
          <p:nvPr>
            <p:ph type="title"/>
          </p:nvPr>
        </p:nvSpPr>
        <p:spPr/>
        <p:txBody>
          <a:bodyPr/>
          <a:lstStyle/>
          <a:p>
            <a:r>
              <a:rPr lang="en-US" dirty="0"/>
              <a:t>Oblivious acyclic multiway equi-join</a:t>
            </a:r>
            <a:endParaRPr lang="en-IL" dirty="0"/>
          </a:p>
        </p:txBody>
      </p:sp>
      <p:sp>
        <p:nvSpPr>
          <p:cNvPr id="9" name="TextBox 8">
            <a:extLst>
              <a:ext uri="{FF2B5EF4-FFF2-40B4-BE49-F238E27FC236}">
                <a16:creationId xmlns:a16="http://schemas.microsoft.com/office/drawing/2014/main" id="{3BBEAD4D-1434-8468-E6DB-F875EE52B34D}"/>
              </a:ext>
            </a:extLst>
          </p:cNvPr>
          <p:cNvSpPr txBox="1"/>
          <p:nvPr/>
        </p:nvSpPr>
        <p:spPr>
          <a:xfrm>
            <a:off x="7918450" y="2954060"/>
            <a:ext cx="1936750" cy="369332"/>
          </a:xfrm>
          <a:prstGeom prst="rect">
            <a:avLst/>
          </a:prstGeom>
          <a:noFill/>
        </p:spPr>
        <p:txBody>
          <a:bodyPr wrap="square" rtlCol="0">
            <a:spAutoFit/>
          </a:bodyPr>
          <a:lstStyle/>
          <a:p>
            <a:r>
              <a:rPr lang="en-US" dirty="0"/>
              <a:t>The join result size</a:t>
            </a:r>
            <a:endParaRPr lang="en-IL" dirty="0"/>
          </a:p>
        </p:txBody>
      </p:sp>
      <p:sp>
        <p:nvSpPr>
          <p:cNvPr id="10" name="Content Placeholder 2">
            <a:extLst>
              <a:ext uri="{FF2B5EF4-FFF2-40B4-BE49-F238E27FC236}">
                <a16:creationId xmlns:a16="http://schemas.microsoft.com/office/drawing/2014/main" id="{4159CE20-8ACA-D114-5683-766E0B14F7F3}"/>
              </a:ext>
            </a:extLst>
          </p:cNvPr>
          <p:cNvSpPr txBox="1">
            <a:spLocks/>
          </p:cNvSpPr>
          <p:nvPr/>
        </p:nvSpPr>
        <p:spPr>
          <a:xfrm>
            <a:off x="838200" y="5292536"/>
            <a:ext cx="10515600" cy="1565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General idea: If a tuple is enabled after being processed at least once, it will be enabled all the time. And after each tuple retrieval from each table, we will output exactly one (real or dummy) join record.</a:t>
            </a:r>
          </a:p>
        </p:txBody>
      </p:sp>
    </p:spTree>
    <p:extLst>
      <p:ext uri="{BB962C8B-B14F-4D97-AF65-F5344CB8AC3E}">
        <p14:creationId xmlns:p14="http://schemas.microsoft.com/office/powerpoint/2010/main" val="1173477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941A71-E4E2-2927-10EF-F833D3A770C8}"/>
              </a:ext>
            </a:extLst>
          </p:cNvPr>
          <p:cNvPicPr>
            <a:picLocks noChangeAspect="1"/>
          </p:cNvPicPr>
          <p:nvPr/>
        </p:nvPicPr>
        <p:blipFill>
          <a:blip r:embed="rId2"/>
          <a:stretch>
            <a:fillRect/>
          </a:stretch>
        </p:blipFill>
        <p:spPr>
          <a:xfrm>
            <a:off x="0" y="216662"/>
            <a:ext cx="12192000" cy="6424675"/>
          </a:xfrm>
          <a:prstGeom prst="rect">
            <a:avLst/>
          </a:prstGeom>
        </p:spPr>
      </p:pic>
    </p:spTree>
    <p:extLst>
      <p:ext uri="{BB962C8B-B14F-4D97-AF65-F5344CB8AC3E}">
        <p14:creationId xmlns:p14="http://schemas.microsoft.com/office/powerpoint/2010/main" val="285817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64BDA-2A80-3FC7-8F36-7668A98DEA29}"/>
              </a:ext>
            </a:extLst>
          </p:cNvPr>
          <p:cNvPicPr>
            <a:picLocks noChangeAspect="1"/>
          </p:cNvPicPr>
          <p:nvPr/>
        </p:nvPicPr>
        <p:blipFill>
          <a:blip r:embed="rId2"/>
          <a:stretch>
            <a:fillRect/>
          </a:stretch>
        </p:blipFill>
        <p:spPr>
          <a:xfrm>
            <a:off x="6096000" y="1439946"/>
            <a:ext cx="5872033" cy="3978108"/>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F418C0E-1BBE-24F5-BDDC-D4CB0BFDF34F}"/>
                  </a:ext>
                </a:extLst>
              </p:cNvPr>
              <p:cNvSpPr/>
              <p:nvPr/>
            </p:nvSpPr>
            <p:spPr>
              <a:xfrm>
                <a:off x="3076074" y="2509838"/>
                <a:ext cx="2955436" cy="183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Loop over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𝑇</m:t>
                        </m:r>
                      </m:e>
                      <m:sub>
                        <m:r>
                          <a:rPr lang="en-US" b="0" i="1" smtClean="0">
                            <a:solidFill>
                              <a:schemeClr val="tx1"/>
                            </a:solidFill>
                            <a:latin typeface="Cambria Math" panose="02040503050406030204" pitchFamily="18" charset="0"/>
                          </a:rPr>
                          <m:t>1</m:t>
                        </m:r>
                      </m:sub>
                    </m:sSub>
                  </m:oMath>
                </a14:m>
                <a:r>
                  <a:rPr lang="en-US" dirty="0">
                    <a:solidFill>
                      <a:schemeClr val="tx1"/>
                    </a:solidFill>
                  </a:rPr>
                  <a:t>.</a:t>
                </a:r>
              </a:p>
              <a:p>
                <a:r>
                  <a:rPr lang="en-US" dirty="0">
                    <a:solidFill>
                      <a:schemeClr val="tx1"/>
                    </a:solidFill>
                  </a:rPr>
                  <a:t>Join is a recursive function, and table numbers for parents are always less than for their children.</a:t>
                </a:r>
                <a:endParaRPr lang="en-IL" dirty="0">
                  <a:solidFill>
                    <a:schemeClr val="tx1"/>
                  </a:solidFill>
                </a:endParaRPr>
              </a:p>
            </p:txBody>
          </p:sp>
        </mc:Choice>
        <mc:Fallback xmlns="">
          <p:sp>
            <p:nvSpPr>
              <p:cNvPr id="10" name="Rectangle 9">
                <a:extLst>
                  <a:ext uri="{FF2B5EF4-FFF2-40B4-BE49-F238E27FC236}">
                    <a16:creationId xmlns:a16="http://schemas.microsoft.com/office/drawing/2014/main" id="{2F418C0E-1BBE-24F5-BDDC-D4CB0BFDF34F}"/>
                  </a:ext>
                </a:extLst>
              </p:cNvPr>
              <p:cNvSpPr>
                <a:spLocks noRot="1" noChangeAspect="1" noMove="1" noResize="1" noEditPoints="1" noAdjustHandles="1" noChangeArrowheads="1" noChangeShapeType="1" noTextEdit="1"/>
              </p:cNvSpPr>
              <p:nvPr/>
            </p:nvSpPr>
            <p:spPr>
              <a:xfrm>
                <a:off x="3076074" y="2509838"/>
                <a:ext cx="2955436" cy="1838324"/>
              </a:xfrm>
              <a:prstGeom prst="rect">
                <a:avLst/>
              </a:prstGeom>
              <a:blipFill>
                <a:blip r:embed="rId3"/>
                <a:stretch>
                  <a:fillRect l="-1860"/>
                </a:stretch>
              </a:blipFill>
              <a:ln>
                <a:noFill/>
              </a:ln>
            </p:spPr>
            <p:txBody>
              <a:bodyPr/>
              <a:lstStyle/>
              <a:p>
                <a:r>
                  <a:rPr lang="en-IL">
                    <a:noFill/>
                  </a:rPr>
                  <a:t> </a:t>
                </a:r>
              </a:p>
            </p:txBody>
          </p:sp>
        </mc:Fallback>
      </mc:AlternateContent>
      <p:sp>
        <p:nvSpPr>
          <p:cNvPr id="6" name="Title 1">
            <a:extLst>
              <a:ext uri="{FF2B5EF4-FFF2-40B4-BE49-F238E27FC236}">
                <a16:creationId xmlns:a16="http://schemas.microsoft.com/office/drawing/2014/main" id="{4EF6C08F-9E53-BE36-C0A1-A6C6796498BA}"/>
              </a:ext>
            </a:extLst>
          </p:cNvPr>
          <p:cNvSpPr>
            <a:spLocks noGrp="1"/>
          </p:cNvSpPr>
          <p:nvPr>
            <p:ph type="title"/>
          </p:nvPr>
        </p:nvSpPr>
        <p:spPr>
          <a:xfrm>
            <a:off x="200526" y="855165"/>
            <a:ext cx="5253790" cy="1325563"/>
          </a:xfrm>
        </p:spPr>
        <p:txBody>
          <a:bodyPr>
            <a:normAutofit/>
          </a:bodyPr>
          <a:lstStyle/>
          <a:p>
            <a:r>
              <a:rPr lang="en-US" dirty="0"/>
              <a:t>Algorithm overview</a:t>
            </a:r>
            <a:endParaRPr lang="en-IL" sz="3100" dirty="0"/>
          </a:p>
        </p:txBody>
      </p:sp>
      <p:sp>
        <p:nvSpPr>
          <p:cNvPr id="7" name="Left Brace 6">
            <a:extLst>
              <a:ext uri="{FF2B5EF4-FFF2-40B4-BE49-F238E27FC236}">
                <a16:creationId xmlns:a16="http://schemas.microsoft.com/office/drawing/2014/main" id="{B9F1DAE1-0C84-E967-E697-88845752D667}"/>
              </a:ext>
            </a:extLst>
          </p:cNvPr>
          <p:cNvSpPr/>
          <p:nvPr/>
        </p:nvSpPr>
        <p:spPr>
          <a:xfrm>
            <a:off x="6031510" y="3110163"/>
            <a:ext cx="335201" cy="649705"/>
          </a:xfrm>
          <a:custGeom>
            <a:avLst/>
            <a:gdLst>
              <a:gd name="connsiteX0" fmla="*/ 335201 w 335201"/>
              <a:gd name="connsiteY0" fmla="*/ 649705 h 649705"/>
              <a:gd name="connsiteX1" fmla="*/ 167600 w 335201"/>
              <a:gd name="connsiteY1" fmla="*/ 551615 h 649705"/>
              <a:gd name="connsiteX2" fmla="*/ 167601 w 335201"/>
              <a:gd name="connsiteY2" fmla="*/ 422942 h 649705"/>
              <a:gd name="connsiteX3" fmla="*/ 0 w 335201"/>
              <a:gd name="connsiteY3" fmla="*/ 324852 h 649705"/>
              <a:gd name="connsiteX4" fmla="*/ 167601 w 335201"/>
              <a:gd name="connsiteY4" fmla="*/ 226762 h 649705"/>
              <a:gd name="connsiteX5" fmla="*/ 167601 w 335201"/>
              <a:gd name="connsiteY5" fmla="*/ 98090 h 649705"/>
              <a:gd name="connsiteX6" fmla="*/ 335202 w 335201"/>
              <a:gd name="connsiteY6" fmla="*/ 0 h 649705"/>
              <a:gd name="connsiteX7" fmla="*/ 335201 w 335201"/>
              <a:gd name="connsiteY7" fmla="*/ 649705 h 649705"/>
              <a:gd name="connsiteX0" fmla="*/ 335201 w 335201"/>
              <a:gd name="connsiteY0" fmla="*/ 649705 h 649705"/>
              <a:gd name="connsiteX1" fmla="*/ 167600 w 335201"/>
              <a:gd name="connsiteY1" fmla="*/ 551615 h 649705"/>
              <a:gd name="connsiteX2" fmla="*/ 167601 w 335201"/>
              <a:gd name="connsiteY2" fmla="*/ 422942 h 649705"/>
              <a:gd name="connsiteX3" fmla="*/ 0 w 335201"/>
              <a:gd name="connsiteY3" fmla="*/ 324852 h 649705"/>
              <a:gd name="connsiteX4" fmla="*/ 167601 w 335201"/>
              <a:gd name="connsiteY4" fmla="*/ 226762 h 649705"/>
              <a:gd name="connsiteX5" fmla="*/ 167601 w 335201"/>
              <a:gd name="connsiteY5" fmla="*/ 98090 h 649705"/>
              <a:gd name="connsiteX6" fmla="*/ 335202 w 335201"/>
              <a:gd name="connsiteY6" fmla="*/ 0 h 64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01" h="649705" stroke="0" extrusionOk="0">
                <a:moveTo>
                  <a:pt x="335201" y="649705"/>
                </a:moveTo>
                <a:cubicBezTo>
                  <a:pt x="238318" y="644904"/>
                  <a:pt x="161838" y="608587"/>
                  <a:pt x="167600" y="551615"/>
                </a:cubicBezTo>
                <a:cubicBezTo>
                  <a:pt x="167095" y="509758"/>
                  <a:pt x="156931" y="468060"/>
                  <a:pt x="167601" y="422942"/>
                </a:cubicBezTo>
                <a:cubicBezTo>
                  <a:pt x="159327" y="358399"/>
                  <a:pt x="85330" y="321458"/>
                  <a:pt x="0" y="324852"/>
                </a:cubicBezTo>
                <a:cubicBezTo>
                  <a:pt x="85150" y="327347"/>
                  <a:pt x="162299" y="282623"/>
                  <a:pt x="167601" y="226762"/>
                </a:cubicBezTo>
                <a:cubicBezTo>
                  <a:pt x="155963" y="187621"/>
                  <a:pt x="171317" y="137928"/>
                  <a:pt x="167601" y="98090"/>
                </a:cubicBezTo>
                <a:cubicBezTo>
                  <a:pt x="180965" y="50510"/>
                  <a:pt x="246324" y="-7425"/>
                  <a:pt x="335202" y="0"/>
                </a:cubicBezTo>
                <a:cubicBezTo>
                  <a:pt x="338874" y="220841"/>
                  <a:pt x="293657" y="454921"/>
                  <a:pt x="335201" y="649705"/>
                </a:cubicBezTo>
                <a:close/>
              </a:path>
              <a:path w="335201" h="649705" fill="none" extrusionOk="0">
                <a:moveTo>
                  <a:pt x="335201" y="649705"/>
                </a:moveTo>
                <a:cubicBezTo>
                  <a:pt x="241963" y="651940"/>
                  <a:pt x="153803" y="609471"/>
                  <a:pt x="167600" y="551615"/>
                </a:cubicBezTo>
                <a:cubicBezTo>
                  <a:pt x="169808" y="515884"/>
                  <a:pt x="170227" y="456330"/>
                  <a:pt x="167601" y="422942"/>
                </a:cubicBezTo>
                <a:cubicBezTo>
                  <a:pt x="165360" y="365854"/>
                  <a:pt x="108849" y="325933"/>
                  <a:pt x="0" y="324852"/>
                </a:cubicBezTo>
                <a:cubicBezTo>
                  <a:pt x="86977" y="332380"/>
                  <a:pt x="160459" y="286804"/>
                  <a:pt x="167601" y="226762"/>
                </a:cubicBezTo>
                <a:cubicBezTo>
                  <a:pt x="155062" y="172671"/>
                  <a:pt x="173537" y="138569"/>
                  <a:pt x="167601" y="98090"/>
                </a:cubicBezTo>
                <a:cubicBezTo>
                  <a:pt x="171959" y="36824"/>
                  <a:pt x="232804" y="-21451"/>
                  <a:pt x="335202" y="0"/>
                </a:cubicBezTo>
              </a:path>
              <a:path w="335201" h="649705" fill="none" stroke="0" extrusionOk="0">
                <a:moveTo>
                  <a:pt x="335201" y="649705"/>
                </a:moveTo>
                <a:cubicBezTo>
                  <a:pt x="239066" y="634016"/>
                  <a:pt x="169352" y="617369"/>
                  <a:pt x="167600" y="551615"/>
                </a:cubicBezTo>
                <a:cubicBezTo>
                  <a:pt x="168412" y="516766"/>
                  <a:pt x="161375" y="460611"/>
                  <a:pt x="167601" y="422942"/>
                </a:cubicBezTo>
                <a:cubicBezTo>
                  <a:pt x="175528" y="389509"/>
                  <a:pt x="108906" y="321852"/>
                  <a:pt x="0" y="324852"/>
                </a:cubicBezTo>
                <a:cubicBezTo>
                  <a:pt x="84217" y="316172"/>
                  <a:pt x="177496" y="281716"/>
                  <a:pt x="167601" y="226762"/>
                </a:cubicBezTo>
                <a:cubicBezTo>
                  <a:pt x="165987" y="187204"/>
                  <a:pt x="178323" y="162052"/>
                  <a:pt x="167601" y="98090"/>
                </a:cubicBezTo>
                <a:cubicBezTo>
                  <a:pt x="165001" y="47805"/>
                  <a:pt x="263020" y="3605"/>
                  <a:pt x="33520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399435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CD7A-E5ED-13A0-72D4-31D7201DF281}"/>
              </a:ext>
            </a:extLst>
          </p:cNvPr>
          <p:cNvSpPr>
            <a:spLocks noGrp="1"/>
          </p:cNvSpPr>
          <p:nvPr>
            <p:ph type="title"/>
          </p:nvPr>
        </p:nvSpPr>
        <p:spPr/>
        <p:txBody>
          <a:bodyPr/>
          <a:lstStyle/>
          <a:p>
            <a:r>
              <a:rPr lang="en-US" dirty="0"/>
              <a:t>Preliminaries</a:t>
            </a:r>
            <a:endParaRPr lang="en-IL" dirty="0"/>
          </a:p>
        </p:txBody>
      </p:sp>
      <p:sp>
        <p:nvSpPr>
          <p:cNvPr id="3" name="Content Placeholder 2">
            <a:extLst>
              <a:ext uri="{FF2B5EF4-FFF2-40B4-BE49-F238E27FC236}">
                <a16:creationId xmlns:a16="http://schemas.microsoft.com/office/drawing/2014/main" id="{261CF395-28CD-B6D5-F5C0-82B53666CFF9}"/>
              </a:ext>
            </a:extLst>
          </p:cNvPr>
          <p:cNvSpPr>
            <a:spLocks noGrp="1"/>
          </p:cNvSpPr>
          <p:nvPr>
            <p:ph idx="1"/>
          </p:nvPr>
        </p:nvSpPr>
        <p:spPr/>
        <p:txBody>
          <a:bodyPr>
            <a:normAutofit/>
          </a:bodyPr>
          <a:lstStyle/>
          <a:p>
            <a:r>
              <a:rPr lang="en-US" dirty="0"/>
              <a:t>Oblivious RAM: A cryptographic object which can obfuscate memory access patterns with a small client memory requirement, and large memory which could be monitored: accessing encrypted data remotely while hiding access patterns.</a:t>
            </a:r>
          </a:p>
          <a:p>
            <a:r>
              <a:rPr lang="en-US" dirty="0"/>
              <a:t>Memory access with “blocks” indexed by a position. Store and load operations are indistinguishable.</a:t>
            </a:r>
          </a:p>
          <a:p>
            <a:r>
              <a:rPr lang="en-US" dirty="0"/>
              <a:t>ORAM is used as a black-box but Path-ORAM is specifically mentioned due to good performance and simplicity.</a:t>
            </a:r>
          </a:p>
        </p:txBody>
      </p:sp>
    </p:spTree>
    <p:extLst>
      <p:ext uri="{BB962C8B-B14F-4D97-AF65-F5344CB8AC3E}">
        <p14:creationId xmlns:p14="http://schemas.microsoft.com/office/powerpoint/2010/main" val="264540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418C0E-1BBE-24F5-BDDC-D4CB0BFDF34F}"/>
              </a:ext>
            </a:extLst>
          </p:cNvPr>
          <p:cNvSpPr/>
          <p:nvPr/>
        </p:nvSpPr>
        <p:spPr>
          <a:xfrm>
            <a:off x="3639713" y="5636794"/>
            <a:ext cx="2955436" cy="74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Return a flag – if it is false, the parent should disable its tuple</a:t>
            </a:r>
            <a:endParaRPr lang="en-IL" dirty="0">
              <a:solidFill>
                <a:schemeClr val="tx1"/>
              </a:solidFill>
            </a:endParaRPr>
          </a:p>
        </p:txBody>
      </p:sp>
      <p:sp>
        <p:nvSpPr>
          <p:cNvPr id="7" name="Left Brace 6">
            <a:extLst>
              <a:ext uri="{FF2B5EF4-FFF2-40B4-BE49-F238E27FC236}">
                <a16:creationId xmlns:a16="http://schemas.microsoft.com/office/drawing/2014/main" id="{B9F1DAE1-0C84-E967-E697-88845752D667}"/>
              </a:ext>
            </a:extLst>
          </p:cNvPr>
          <p:cNvSpPr/>
          <p:nvPr/>
        </p:nvSpPr>
        <p:spPr>
          <a:xfrm>
            <a:off x="6729874" y="5636794"/>
            <a:ext cx="335201" cy="745959"/>
          </a:xfrm>
          <a:custGeom>
            <a:avLst/>
            <a:gdLst>
              <a:gd name="connsiteX0" fmla="*/ 335201 w 335201"/>
              <a:gd name="connsiteY0" fmla="*/ 745959 h 745959"/>
              <a:gd name="connsiteX1" fmla="*/ 167600 w 335201"/>
              <a:gd name="connsiteY1" fmla="*/ 647869 h 745959"/>
              <a:gd name="connsiteX2" fmla="*/ 167601 w 335201"/>
              <a:gd name="connsiteY2" fmla="*/ 471069 h 745959"/>
              <a:gd name="connsiteX3" fmla="*/ 0 w 335201"/>
              <a:gd name="connsiteY3" fmla="*/ 372979 h 745959"/>
              <a:gd name="connsiteX4" fmla="*/ 167601 w 335201"/>
              <a:gd name="connsiteY4" fmla="*/ 274889 h 745959"/>
              <a:gd name="connsiteX5" fmla="*/ 167601 w 335201"/>
              <a:gd name="connsiteY5" fmla="*/ 98090 h 745959"/>
              <a:gd name="connsiteX6" fmla="*/ 335202 w 335201"/>
              <a:gd name="connsiteY6" fmla="*/ 0 h 745959"/>
              <a:gd name="connsiteX7" fmla="*/ 335201 w 335201"/>
              <a:gd name="connsiteY7" fmla="*/ 745959 h 745959"/>
              <a:gd name="connsiteX0" fmla="*/ 335201 w 335201"/>
              <a:gd name="connsiteY0" fmla="*/ 745959 h 745959"/>
              <a:gd name="connsiteX1" fmla="*/ 167600 w 335201"/>
              <a:gd name="connsiteY1" fmla="*/ 647869 h 745959"/>
              <a:gd name="connsiteX2" fmla="*/ 167601 w 335201"/>
              <a:gd name="connsiteY2" fmla="*/ 471069 h 745959"/>
              <a:gd name="connsiteX3" fmla="*/ 0 w 335201"/>
              <a:gd name="connsiteY3" fmla="*/ 372979 h 745959"/>
              <a:gd name="connsiteX4" fmla="*/ 167601 w 335201"/>
              <a:gd name="connsiteY4" fmla="*/ 274889 h 745959"/>
              <a:gd name="connsiteX5" fmla="*/ 167601 w 335201"/>
              <a:gd name="connsiteY5" fmla="*/ 98090 h 745959"/>
              <a:gd name="connsiteX6" fmla="*/ 335202 w 335201"/>
              <a:gd name="connsiteY6" fmla="*/ 0 h 7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01" h="745959" stroke="0" extrusionOk="0">
                <a:moveTo>
                  <a:pt x="335201" y="745959"/>
                </a:moveTo>
                <a:cubicBezTo>
                  <a:pt x="238318" y="741158"/>
                  <a:pt x="161838" y="704841"/>
                  <a:pt x="167600" y="647869"/>
                </a:cubicBezTo>
                <a:cubicBezTo>
                  <a:pt x="162989" y="598376"/>
                  <a:pt x="150928" y="533483"/>
                  <a:pt x="167601" y="471069"/>
                </a:cubicBezTo>
                <a:cubicBezTo>
                  <a:pt x="159327" y="406526"/>
                  <a:pt x="85330" y="369585"/>
                  <a:pt x="0" y="372979"/>
                </a:cubicBezTo>
                <a:cubicBezTo>
                  <a:pt x="85150" y="375474"/>
                  <a:pt x="162299" y="330750"/>
                  <a:pt x="167601" y="274889"/>
                </a:cubicBezTo>
                <a:cubicBezTo>
                  <a:pt x="153491" y="226047"/>
                  <a:pt x="184941" y="148347"/>
                  <a:pt x="167601" y="98090"/>
                </a:cubicBezTo>
                <a:cubicBezTo>
                  <a:pt x="180965" y="50510"/>
                  <a:pt x="246324" y="-7425"/>
                  <a:pt x="335202" y="0"/>
                </a:cubicBezTo>
                <a:cubicBezTo>
                  <a:pt x="364502" y="282750"/>
                  <a:pt x="297818" y="516908"/>
                  <a:pt x="335201" y="745959"/>
                </a:cubicBezTo>
                <a:close/>
              </a:path>
              <a:path w="335201" h="745959" fill="none" extrusionOk="0">
                <a:moveTo>
                  <a:pt x="335201" y="745959"/>
                </a:moveTo>
                <a:cubicBezTo>
                  <a:pt x="241963" y="748194"/>
                  <a:pt x="153803" y="705725"/>
                  <a:pt x="167600" y="647869"/>
                </a:cubicBezTo>
                <a:cubicBezTo>
                  <a:pt x="171857" y="602741"/>
                  <a:pt x="171998" y="514086"/>
                  <a:pt x="167601" y="471069"/>
                </a:cubicBezTo>
                <a:cubicBezTo>
                  <a:pt x="165360" y="413981"/>
                  <a:pt x="108849" y="374060"/>
                  <a:pt x="0" y="372979"/>
                </a:cubicBezTo>
                <a:cubicBezTo>
                  <a:pt x="86977" y="380507"/>
                  <a:pt x="160459" y="334931"/>
                  <a:pt x="167601" y="274889"/>
                </a:cubicBezTo>
                <a:cubicBezTo>
                  <a:pt x="152472" y="188658"/>
                  <a:pt x="172281" y="137902"/>
                  <a:pt x="167601" y="98090"/>
                </a:cubicBezTo>
                <a:cubicBezTo>
                  <a:pt x="171959" y="36824"/>
                  <a:pt x="232804" y="-21451"/>
                  <a:pt x="335202" y="0"/>
                </a:cubicBezTo>
              </a:path>
              <a:path w="335201" h="745959" fill="none" stroke="0" extrusionOk="0">
                <a:moveTo>
                  <a:pt x="335201" y="745959"/>
                </a:moveTo>
                <a:cubicBezTo>
                  <a:pt x="239066" y="730270"/>
                  <a:pt x="169352" y="713623"/>
                  <a:pt x="167600" y="647869"/>
                </a:cubicBezTo>
                <a:cubicBezTo>
                  <a:pt x="167823" y="591149"/>
                  <a:pt x="154715" y="519195"/>
                  <a:pt x="167601" y="471069"/>
                </a:cubicBezTo>
                <a:cubicBezTo>
                  <a:pt x="175528" y="437636"/>
                  <a:pt x="108906" y="369979"/>
                  <a:pt x="0" y="372979"/>
                </a:cubicBezTo>
                <a:cubicBezTo>
                  <a:pt x="84217" y="364299"/>
                  <a:pt x="177496" y="329843"/>
                  <a:pt x="167601" y="274889"/>
                </a:cubicBezTo>
                <a:cubicBezTo>
                  <a:pt x="161908" y="208166"/>
                  <a:pt x="172481" y="165885"/>
                  <a:pt x="167601" y="98090"/>
                </a:cubicBezTo>
                <a:cubicBezTo>
                  <a:pt x="165001" y="47805"/>
                  <a:pt x="263020" y="3605"/>
                  <a:pt x="33520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pic>
        <p:nvPicPr>
          <p:cNvPr id="4" name="Picture 3">
            <a:extLst>
              <a:ext uri="{FF2B5EF4-FFF2-40B4-BE49-F238E27FC236}">
                <a16:creationId xmlns:a16="http://schemas.microsoft.com/office/drawing/2014/main" id="{1922535D-C1BD-8C0A-E3D2-4BE74E9CBAAA}"/>
              </a:ext>
            </a:extLst>
          </p:cNvPr>
          <p:cNvPicPr>
            <a:picLocks noChangeAspect="1"/>
          </p:cNvPicPr>
          <p:nvPr/>
        </p:nvPicPr>
        <p:blipFill>
          <a:blip r:embed="rId2"/>
          <a:stretch>
            <a:fillRect/>
          </a:stretch>
        </p:blipFill>
        <p:spPr>
          <a:xfrm>
            <a:off x="7105180" y="66174"/>
            <a:ext cx="4685784" cy="6725652"/>
          </a:xfrm>
          <a:prstGeom prst="rect">
            <a:avLst/>
          </a:prstGeom>
        </p:spPr>
      </p:pic>
      <p:sp>
        <p:nvSpPr>
          <p:cNvPr id="5" name="Rectangle 4">
            <a:extLst>
              <a:ext uri="{FF2B5EF4-FFF2-40B4-BE49-F238E27FC236}">
                <a16:creationId xmlns:a16="http://schemas.microsoft.com/office/drawing/2014/main" id="{92A98E63-DBBE-DCF7-5A99-69B2AE7F7C8D}"/>
              </a:ext>
            </a:extLst>
          </p:cNvPr>
          <p:cNvSpPr/>
          <p:nvPr/>
        </p:nvSpPr>
        <p:spPr>
          <a:xfrm>
            <a:off x="3649738" y="482185"/>
            <a:ext cx="2945411" cy="74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there’s no match for the parent’s value, fail</a:t>
            </a:r>
            <a:endParaRPr lang="en-IL" dirty="0">
              <a:solidFill>
                <a:schemeClr val="tx1"/>
              </a:solidFill>
            </a:endParaRPr>
          </a:p>
        </p:txBody>
      </p:sp>
      <p:sp>
        <p:nvSpPr>
          <p:cNvPr id="8" name="Left Brace 7">
            <a:extLst>
              <a:ext uri="{FF2B5EF4-FFF2-40B4-BE49-F238E27FC236}">
                <a16:creationId xmlns:a16="http://schemas.microsoft.com/office/drawing/2014/main" id="{44579663-46AB-0D23-DFE4-CFAA220A6F41}"/>
              </a:ext>
            </a:extLst>
          </p:cNvPr>
          <p:cNvSpPr/>
          <p:nvPr/>
        </p:nvSpPr>
        <p:spPr>
          <a:xfrm>
            <a:off x="6857999" y="655722"/>
            <a:ext cx="247181" cy="409073"/>
          </a:xfrm>
          <a:custGeom>
            <a:avLst/>
            <a:gdLst>
              <a:gd name="connsiteX0" fmla="*/ 247181 w 247181"/>
              <a:gd name="connsiteY0" fmla="*/ 409073 h 409073"/>
              <a:gd name="connsiteX1" fmla="*/ 123590 w 247181"/>
              <a:gd name="connsiteY1" fmla="*/ 358920 h 409073"/>
              <a:gd name="connsiteX2" fmla="*/ 123591 w 247181"/>
              <a:gd name="connsiteY2" fmla="*/ 254690 h 409073"/>
              <a:gd name="connsiteX3" fmla="*/ 0 w 247181"/>
              <a:gd name="connsiteY3" fmla="*/ 204537 h 409073"/>
              <a:gd name="connsiteX4" fmla="*/ 123591 w 247181"/>
              <a:gd name="connsiteY4" fmla="*/ 154384 h 409073"/>
              <a:gd name="connsiteX5" fmla="*/ 123591 w 247181"/>
              <a:gd name="connsiteY5" fmla="*/ 50153 h 409073"/>
              <a:gd name="connsiteX6" fmla="*/ 247182 w 247181"/>
              <a:gd name="connsiteY6" fmla="*/ 0 h 409073"/>
              <a:gd name="connsiteX7" fmla="*/ 247181 w 247181"/>
              <a:gd name="connsiteY7" fmla="*/ 409073 h 409073"/>
              <a:gd name="connsiteX0" fmla="*/ 247181 w 247181"/>
              <a:gd name="connsiteY0" fmla="*/ 409073 h 409073"/>
              <a:gd name="connsiteX1" fmla="*/ 123590 w 247181"/>
              <a:gd name="connsiteY1" fmla="*/ 358920 h 409073"/>
              <a:gd name="connsiteX2" fmla="*/ 123591 w 247181"/>
              <a:gd name="connsiteY2" fmla="*/ 254690 h 409073"/>
              <a:gd name="connsiteX3" fmla="*/ 0 w 247181"/>
              <a:gd name="connsiteY3" fmla="*/ 204537 h 409073"/>
              <a:gd name="connsiteX4" fmla="*/ 123591 w 247181"/>
              <a:gd name="connsiteY4" fmla="*/ 154384 h 409073"/>
              <a:gd name="connsiteX5" fmla="*/ 123591 w 247181"/>
              <a:gd name="connsiteY5" fmla="*/ 50153 h 409073"/>
              <a:gd name="connsiteX6" fmla="*/ 247182 w 247181"/>
              <a:gd name="connsiteY6" fmla="*/ 0 h 40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181" h="409073" stroke="0" extrusionOk="0">
                <a:moveTo>
                  <a:pt x="247181" y="409073"/>
                </a:moveTo>
                <a:cubicBezTo>
                  <a:pt x="177392" y="407370"/>
                  <a:pt x="117842" y="389410"/>
                  <a:pt x="123590" y="358920"/>
                </a:cubicBezTo>
                <a:cubicBezTo>
                  <a:pt x="119159" y="333249"/>
                  <a:pt x="114612" y="291308"/>
                  <a:pt x="123591" y="254690"/>
                </a:cubicBezTo>
                <a:cubicBezTo>
                  <a:pt x="118243" y="220288"/>
                  <a:pt x="57528" y="199502"/>
                  <a:pt x="0" y="204537"/>
                </a:cubicBezTo>
                <a:cubicBezTo>
                  <a:pt x="67106" y="204924"/>
                  <a:pt x="116446" y="184356"/>
                  <a:pt x="123591" y="154384"/>
                </a:cubicBezTo>
                <a:cubicBezTo>
                  <a:pt x="114446" y="111296"/>
                  <a:pt x="135216" y="92389"/>
                  <a:pt x="123591" y="50153"/>
                </a:cubicBezTo>
                <a:cubicBezTo>
                  <a:pt x="128608" y="24929"/>
                  <a:pt x="181438" y="-5063"/>
                  <a:pt x="247182" y="0"/>
                </a:cubicBezTo>
                <a:cubicBezTo>
                  <a:pt x="262285" y="153933"/>
                  <a:pt x="225431" y="284119"/>
                  <a:pt x="247181" y="409073"/>
                </a:cubicBezTo>
                <a:close/>
              </a:path>
              <a:path w="247181" h="409073" fill="none" extrusionOk="0">
                <a:moveTo>
                  <a:pt x="247181" y="409073"/>
                </a:moveTo>
                <a:cubicBezTo>
                  <a:pt x="178293" y="411160"/>
                  <a:pt x="121822" y="387091"/>
                  <a:pt x="123590" y="358920"/>
                </a:cubicBezTo>
                <a:cubicBezTo>
                  <a:pt x="125777" y="331269"/>
                  <a:pt x="125787" y="281483"/>
                  <a:pt x="123591" y="254690"/>
                </a:cubicBezTo>
                <a:cubicBezTo>
                  <a:pt x="116512" y="217788"/>
                  <a:pt x="71318" y="204740"/>
                  <a:pt x="0" y="204537"/>
                </a:cubicBezTo>
                <a:cubicBezTo>
                  <a:pt x="67239" y="205908"/>
                  <a:pt x="118138" y="186563"/>
                  <a:pt x="123591" y="154384"/>
                </a:cubicBezTo>
                <a:cubicBezTo>
                  <a:pt x="118932" y="109719"/>
                  <a:pt x="135305" y="89319"/>
                  <a:pt x="123591" y="50153"/>
                </a:cubicBezTo>
                <a:cubicBezTo>
                  <a:pt x="128188" y="14972"/>
                  <a:pt x="176663" y="-4933"/>
                  <a:pt x="247182" y="0"/>
                </a:cubicBezTo>
              </a:path>
              <a:path w="247181" h="409073" fill="none" stroke="0" extrusionOk="0">
                <a:moveTo>
                  <a:pt x="247181" y="409073"/>
                </a:moveTo>
                <a:cubicBezTo>
                  <a:pt x="178060" y="405277"/>
                  <a:pt x="124151" y="390328"/>
                  <a:pt x="123590" y="358920"/>
                </a:cubicBezTo>
                <a:cubicBezTo>
                  <a:pt x="123699" y="325258"/>
                  <a:pt x="118750" y="285373"/>
                  <a:pt x="123591" y="254690"/>
                </a:cubicBezTo>
                <a:cubicBezTo>
                  <a:pt x="125960" y="233191"/>
                  <a:pt x="75979" y="203120"/>
                  <a:pt x="0" y="204537"/>
                </a:cubicBezTo>
                <a:cubicBezTo>
                  <a:pt x="63831" y="199934"/>
                  <a:pt x="127003" y="182352"/>
                  <a:pt x="123591" y="154384"/>
                </a:cubicBezTo>
                <a:cubicBezTo>
                  <a:pt x="121560" y="116310"/>
                  <a:pt x="124562" y="78401"/>
                  <a:pt x="123591" y="50153"/>
                </a:cubicBezTo>
                <a:cubicBezTo>
                  <a:pt x="120512" y="27060"/>
                  <a:pt x="190573" y="2060"/>
                  <a:pt x="24718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0290"/>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5CF93BD-0E57-080F-B584-36E4C4B4DFA0}"/>
                  </a:ext>
                </a:extLst>
              </p:cNvPr>
              <p:cNvSpPr/>
              <p:nvPr/>
            </p:nvSpPr>
            <p:spPr>
              <a:xfrm>
                <a:off x="3639713" y="2180728"/>
                <a:ext cx="2955436" cy="588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a:t>
                </a:r>
                <a14:m>
                  <m:oMath xmlns:m="http://schemas.openxmlformats.org/officeDocument/2006/math">
                    <m: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index</m:t>
                    </m:r>
                  </m:oMath>
                </a14:m>
                <a:r>
                  <a:rPr lang="en-US" dirty="0">
                    <a:solidFill>
                      <a:schemeClr val="tx1"/>
                    </a:solidFill>
                  </a:rPr>
                  <a:t>, then it must have failed, but I am not the parent which should get disabled. Backtrack to it…</a:t>
                </a:r>
                <a:endParaRPr lang="en-IL" dirty="0">
                  <a:solidFill>
                    <a:schemeClr val="tx1"/>
                  </a:solidFill>
                </a:endParaRPr>
              </a:p>
            </p:txBody>
          </p:sp>
        </mc:Choice>
        <mc:Fallback xmlns="">
          <p:sp>
            <p:nvSpPr>
              <p:cNvPr id="12" name="Rectangle 11">
                <a:extLst>
                  <a:ext uri="{FF2B5EF4-FFF2-40B4-BE49-F238E27FC236}">
                    <a16:creationId xmlns:a16="http://schemas.microsoft.com/office/drawing/2014/main" id="{65CF93BD-0E57-080F-B584-36E4C4B4DFA0}"/>
                  </a:ext>
                </a:extLst>
              </p:cNvPr>
              <p:cNvSpPr>
                <a:spLocks noRot="1" noChangeAspect="1" noMove="1" noResize="1" noEditPoints="1" noAdjustHandles="1" noChangeArrowheads="1" noChangeShapeType="1" noTextEdit="1"/>
              </p:cNvSpPr>
              <p:nvPr/>
            </p:nvSpPr>
            <p:spPr>
              <a:xfrm>
                <a:off x="3639713" y="2180728"/>
                <a:ext cx="2955436" cy="588047"/>
              </a:xfrm>
              <a:prstGeom prst="rect">
                <a:avLst/>
              </a:prstGeom>
              <a:blipFill>
                <a:blip r:embed="rId3"/>
                <a:stretch>
                  <a:fillRect l="-1649" t="-57292" b="-67708"/>
                </a:stretch>
              </a:blipFill>
              <a:ln>
                <a:noFill/>
              </a:ln>
            </p:spPr>
            <p:txBody>
              <a:bodyPr/>
              <a:lstStyle/>
              <a:p>
                <a:r>
                  <a:rPr lang="en-IL">
                    <a:noFill/>
                  </a:rPr>
                  <a:t> </a:t>
                </a:r>
              </a:p>
            </p:txBody>
          </p:sp>
        </mc:Fallback>
      </mc:AlternateContent>
      <p:sp>
        <p:nvSpPr>
          <p:cNvPr id="13" name="Left Brace 12">
            <a:extLst>
              <a:ext uri="{FF2B5EF4-FFF2-40B4-BE49-F238E27FC236}">
                <a16:creationId xmlns:a16="http://schemas.microsoft.com/office/drawing/2014/main" id="{BC6F2556-B8AB-2AD2-19AE-356790CED0CC}"/>
              </a:ext>
            </a:extLst>
          </p:cNvPr>
          <p:cNvSpPr/>
          <p:nvPr/>
        </p:nvSpPr>
        <p:spPr>
          <a:xfrm>
            <a:off x="6729874" y="2419848"/>
            <a:ext cx="335201" cy="588047"/>
          </a:xfrm>
          <a:custGeom>
            <a:avLst/>
            <a:gdLst>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 name="connsiteX7" fmla="*/ 335201 w 335201"/>
              <a:gd name="connsiteY7" fmla="*/ 588047 h 588047"/>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01" h="588047" stroke="0" extrusionOk="0">
                <a:moveTo>
                  <a:pt x="335201" y="588047"/>
                </a:moveTo>
                <a:cubicBezTo>
                  <a:pt x="238318" y="583246"/>
                  <a:pt x="161838" y="546929"/>
                  <a:pt x="167600" y="489957"/>
                </a:cubicBezTo>
                <a:cubicBezTo>
                  <a:pt x="165768" y="461094"/>
                  <a:pt x="158798" y="426566"/>
                  <a:pt x="167601" y="392113"/>
                </a:cubicBezTo>
                <a:cubicBezTo>
                  <a:pt x="159327" y="327570"/>
                  <a:pt x="85330" y="290629"/>
                  <a:pt x="0" y="294023"/>
                </a:cubicBezTo>
                <a:cubicBezTo>
                  <a:pt x="85150" y="296518"/>
                  <a:pt x="162299" y="251794"/>
                  <a:pt x="167601" y="195933"/>
                </a:cubicBezTo>
                <a:cubicBezTo>
                  <a:pt x="160066" y="153709"/>
                  <a:pt x="173299" y="131904"/>
                  <a:pt x="167601" y="98090"/>
                </a:cubicBezTo>
                <a:cubicBezTo>
                  <a:pt x="180965" y="50510"/>
                  <a:pt x="246324" y="-7425"/>
                  <a:pt x="335202" y="0"/>
                </a:cubicBezTo>
                <a:cubicBezTo>
                  <a:pt x="363173" y="228566"/>
                  <a:pt x="302809" y="409016"/>
                  <a:pt x="335201" y="588047"/>
                </a:cubicBezTo>
                <a:close/>
              </a:path>
              <a:path w="335201" h="588047" fill="none" extrusionOk="0">
                <a:moveTo>
                  <a:pt x="335201" y="588047"/>
                </a:moveTo>
                <a:cubicBezTo>
                  <a:pt x="241963" y="590282"/>
                  <a:pt x="153803" y="547813"/>
                  <a:pt x="167600" y="489957"/>
                </a:cubicBezTo>
                <a:cubicBezTo>
                  <a:pt x="169486" y="463458"/>
                  <a:pt x="169034" y="419543"/>
                  <a:pt x="167601" y="392113"/>
                </a:cubicBezTo>
                <a:cubicBezTo>
                  <a:pt x="165360" y="335025"/>
                  <a:pt x="108849" y="295104"/>
                  <a:pt x="0" y="294023"/>
                </a:cubicBezTo>
                <a:cubicBezTo>
                  <a:pt x="86977" y="301551"/>
                  <a:pt x="160459" y="255975"/>
                  <a:pt x="167601" y="195933"/>
                </a:cubicBezTo>
                <a:cubicBezTo>
                  <a:pt x="165002" y="171900"/>
                  <a:pt x="168293" y="143033"/>
                  <a:pt x="167601" y="98090"/>
                </a:cubicBezTo>
                <a:cubicBezTo>
                  <a:pt x="171959" y="36824"/>
                  <a:pt x="232804" y="-21451"/>
                  <a:pt x="335202" y="0"/>
                </a:cubicBezTo>
              </a:path>
              <a:path w="335201" h="588047" fill="none" stroke="0" extrusionOk="0">
                <a:moveTo>
                  <a:pt x="335201" y="588047"/>
                </a:moveTo>
                <a:cubicBezTo>
                  <a:pt x="239066" y="572358"/>
                  <a:pt x="169352" y="555711"/>
                  <a:pt x="167600" y="489957"/>
                </a:cubicBezTo>
                <a:cubicBezTo>
                  <a:pt x="168123" y="462526"/>
                  <a:pt x="166012" y="423396"/>
                  <a:pt x="167601" y="392113"/>
                </a:cubicBezTo>
                <a:cubicBezTo>
                  <a:pt x="175528" y="358680"/>
                  <a:pt x="108906" y="291023"/>
                  <a:pt x="0" y="294023"/>
                </a:cubicBezTo>
                <a:cubicBezTo>
                  <a:pt x="84217" y="285343"/>
                  <a:pt x="177496" y="250887"/>
                  <a:pt x="167601" y="195933"/>
                </a:cubicBezTo>
                <a:cubicBezTo>
                  <a:pt x="163590" y="153749"/>
                  <a:pt x="175656" y="121593"/>
                  <a:pt x="167601" y="98090"/>
                </a:cubicBezTo>
                <a:cubicBezTo>
                  <a:pt x="165001" y="47805"/>
                  <a:pt x="263020" y="3605"/>
                  <a:pt x="33520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4" name="Left Brace 13">
            <a:extLst>
              <a:ext uri="{FF2B5EF4-FFF2-40B4-BE49-F238E27FC236}">
                <a16:creationId xmlns:a16="http://schemas.microsoft.com/office/drawing/2014/main" id="{92082599-638A-7C45-37B3-242B828DEDB6}"/>
              </a:ext>
            </a:extLst>
          </p:cNvPr>
          <p:cNvSpPr/>
          <p:nvPr/>
        </p:nvSpPr>
        <p:spPr>
          <a:xfrm>
            <a:off x="6729873" y="3056771"/>
            <a:ext cx="335201" cy="588047"/>
          </a:xfrm>
          <a:custGeom>
            <a:avLst/>
            <a:gdLst>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 name="connsiteX7" fmla="*/ 335201 w 335201"/>
              <a:gd name="connsiteY7" fmla="*/ 588047 h 588047"/>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01" h="588047" stroke="0" extrusionOk="0">
                <a:moveTo>
                  <a:pt x="335201" y="588047"/>
                </a:moveTo>
                <a:cubicBezTo>
                  <a:pt x="238318" y="583246"/>
                  <a:pt x="161838" y="546929"/>
                  <a:pt x="167600" y="489957"/>
                </a:cubicBezTo>
                <a:cubicBezTo>
                  <a:pt x="165768" y="461094"/>
                  <a:pt x="158798" y="426566"/>
                  <a:pt x="167601" y="392113"/>
                </a:cubicBezTo>
                <a:cubicBezTo>
                  <a:pt x="159327" y="327570"/>
                  <a:pt x="85330" y="290629"/>
                  <a:pt x="0" y="294023"/>
                </a:cubicBezTo>
                <a:cubicBezTo>
                  <a:pt x="85150" y="296518"/>
                  <a:pt x="162299" y="251794"/>
                  <a:pt x="167601" y="195933"/>
                </a:cubicBezTo>
                <a:cubicBezTo>
                  <a:pt x="160066" y="153709"/>
                  <a:pt x="173299" y="131904"/>
                  <a:pt x="167601" y="98090"/>
                </a:cubicBezTo>
                <a:cubicBezTo>
                  <a:pt x="180965" y="50510"/>
                  <a:pt x="246324" y="-7425"/>
                  <a:pt x="335202" y="0"/>
                </a:cubicBezTo>
                <a:cubicBezTo>
                  <a:pt x="363173" y="228566"/>
                  <a:pt x="302809" y="409016"/>
                  <a:pt x="335201" y="588047"/>
                </a:cubicBezTo>
                <a:close/>
              </a:path>
              <a:path w="335201" h="588047" fill="none" extrusionOk="0">
                <a:moveTo>
                  <a:pt x="335201" y="588047"/>
                </a:moveTo>
                <a:cubicBezTo>
                  <a:pt x="241963" y="590282"/>
                  <a:pt x="153803" y="547813"/>
                  <a:pt x="167600" y="489957"/>
                </a:cubicBezTo>
                <a:cubicBezTo>
                  <a:pt x="169486" y="463458"/>
                  <a:pt x="169034" y="419543"/>
                  <a:pt x="167601" y="392113"/>
                </a:cubicBezTo>
                <a:cubicBezTo>
                  <a:pt x="165360" y="335025"/>
                  <a:pt x="108849" y="295104"/>
                  <a:pt x="0" y="294023"/>
                </a:cubicBezTo>
                <a:cubicBezTo>
                  <a:pt x="86977" y="301551"/>
                  <a:pt x="160459" y="255975"/>
                  <a:pt x="167601" y="195933"/>
                </a:cubicBezTo>
                <a:cubicBezTo>
                  <a:pt x="165002" y="171900"/>
                  <a:pt x="168293" y="143033"/>
                  <a:pt x="167601" y="98090"/>
                </a:cubicBezTo>
                <a:cubicBezTo>
                  <a:pt x="171959" y="36824"/>
                  <a:pt x="232804" y="-21451"/>
                  <a:pt x="335202" y="0"/>
                </a:cubicBezTo>
              </a:path>
              <a:path w="335201" h="588047" fill="none" stroke="0" extrusionOk="0">
                <a:moveTo>
                  <a:pt x="335201" y="588047"/>
                </a:moveTo>
                <a:cubicBezTo>
                  <a:pt x="239066" y="572358"/>
                  <a:pt x="169352" y="555711"/>
                  <a:pt x="167600" y="489957"/>
                </a:cubicBezTo>
                <a:cubicBezTo>
                  <a:pt x="168123" y="462526"/>
                  <a:pt x="166012" y="423396"/>
                  <a:pt x="167601" y="392113"/>
                </a:cubicBezTo>
                <a:cubicBezTo>
                  <a:pt x="175528" y="358680"/>
                  <a:pt x="108906" y="291023"/>
                  <a:pt x="0" y="294023"/>
                </a:cubicBezTo>
                <a:cubicBezTo>
                  <a:pt x="84217" y="285343"/>
                  <a:pt x="177496" y="250887"/>
                  <a:pt x="167601" y="195933"/>
                </a:cubicBezTo>
                <a:cubicBezTo>
                  <a:pt x="163590" y="153749"/>
                  <a:pt x="175656" y="121593"/>
                  <a:pt x="167601" y="98090"/>
                </a:cubicBezTo>
                <a:cubicBezTo>
                  <a:pt x="165001" y="47805"/>
                  <a:pt x="263020" y="3605"/>
                  <a:pt x="33520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5" name="Rectangle 14">
            <a:extLst>
              <a:ext uri="{FF2B5EF4-FFF2-40B4-BE49-F238E27FC236}">
                <a16:creationId xmlns:a16="http://schemas.microsoft.com/office/drawing/2014/main" id="{5CB470CF-2124-E29D-8937-47BC7DEDC0C9}"/>
              </a:ext>
            </a:extLst>
          </p:cNvPr>
          <p:cNvSpPr/>
          <p:nvPr/>
        </p:nvSpPr>
        <p:spPr>
          <a:xfrm>
            <a:off x="3650847" y="3056771"/>
            <a:ext cx="2955436" cy="588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I am the target, disable me</a:t>
            </a:r>
            <a:endParaRPr lang="en-IL" dirty="0">
              <a:solidFill>
                <a:schemeClr val="tx1"/>
              </a:solidFill>
            </a:endParaRPr>
          </a:p>
        </p:txBody>
      </p:sp>
      <p:sp>
        <p:nvSpPr>
          <p:cNvPr id="16" name="Left Brace 15">
            <a:extLst>
              <a:ext uri="{FF2B5EF4-FFF2-40B4-BE49-F238E27FC236}">
                <a16:creationId xmlns:a16="http://schemas.microsoft.com/office/drawing/2014/main" id="{9EEB5D69-E1C2-B9DC-DD27-18C0E6BF15D5}"/>
              </a:ext>
            </a:extLst>
          </p:cNvPr>
          <p:cNvSpPr/>
          <p:nvPr/>
        </p:nvSpPr>
        <p:spPr>
          <a:xfrm>
            <a:off x="6726234" y="4128930"/>
            <a:ext cx="335201" cy="588047"/>
          </a:xfrm>
          <a:custGeom>
            <a:avLst/>
            <a:gdLst>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 name="connsiteX7" fmla="*/ 335201 w 335201"/>
              <a:gd name="connsiteY7" fmla="*/ 588047 h 588047"/>
              <a:gd name="connsiteX0" fmla="*/ 335201 w 335201"/>
              <a:gd name="connsiteY0" fmla="*/ 588047 h 588047"/>
              <a:gd name="connsiteX1" fmla="*/ 167600 w 335201"/>
              <a:gd name="connsiteY1" fmla="*/ 489957 h 588047"/>
              <a:gd name="connsiteX2" fmla="*/ 167601 w 335201"/>
              <a:gd name="connsiteY2" fmla="*/ 392113 h 588047"/>
              <a:gd name="connsiteX3" fmla="*/ 0 w 335201"/>
              <a:gd name="connsiteY3" fmla="*/ 294023 h 588047"/>
              <a:gd name="connsiteX4" fmla="*/ 167601 w 335201"/>
              <a:gd name="connsiteY4" fmla="*/ 195933 h 588047"/>
              <a:gd name="connsiteX5" fmla="*/ 167601 w 335201"/>
              <a:gd name="connsiteY5" fmla="*/ 98090 h 588047"/>
              <a:gd name="connsiteX6" fmla="*/ 335202 w 335201"/>
              <a:gd name="connsiteY6" fmla="*/ 0 h 58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01" h="588047" stroke="0" extrusionOk="0">
                <a:moveTo>
                  <a:pt x="335201" y="588047"/>
                </a:moveTo>
                <a:cubicBezTo>
                  <a:pt x="238318" y="583246"/>
                  <a:pt x="161838" y="546929"/>
                  <a:pt x="167600" y="489957"/>
                </a:cubicBezTo>
                <a:cubicBezTo>
                  <a:pt x="165768" y="461094"/>
                  <a:pt x="158798" y="426566"/>
                  <a:pt x="167601" y="392113"/>
                </a:cubicBezTo>
                <a:cubicBezTo>
                  <a:pt x="159327" y="327570"/>
                  <a:pt x="85330" y="290629"/>
                  <a:pt x="0" y="294023"/>
                </a:cubicBezTo>
                <a:cubicBezTo>
                  <a:pt x="85150" y="296518"/>
                  <a:pt x="162299" y="251794"/>
                  <a:pt x="167601" y="195933"/>
                </a:cubicBezTo>
                <a:cubicBezTo>
                  <a:pt x="160066" y="153709"/>
                  <a:pt x="173299" y="131904"/>
                  <a:pt x="167601" y="98090"/>
                </a:cubicBezTo>
                <a:cubicBezTo>
                  <a:pt x="180965" y="50510"/>
                  <a:pt x="246324" y="-7425"/>
                  <a:pt x="335202" y="0"/>
                </a:cubicBezTo>
                <a:cubicBezTo>
                  <a:pt x="363173" y="228566"/>
                  <a:pt x="302809" y="409016"/>
                  <a:pt x="335201" y="588047"/>
                </a:cubicBezTo>
                <a:close/>
              </a:path>
              <a:path w="335201" h="588047" fill="none" extrusionOk="0">
                <a:moveTo>
                  <a:pt x="335201" y="588047"/>
                </a:moveTo>
                <a:cubicBezTo>
                  <a:pt x="241963" y="590282"/>
                  <a:pt x="153803" y="547813"/>
                  <a:pt x="167600" y="489957"/>
                </a:cubicBezTo>
                <a:cubicBezTo>
                  <a:pt x="169486" y="463458"/>
                  <a:pt x="169034" y="419543"/>
                  <a:pt x="167601" y="392113"/>
                </a:cubicBezTo>
                <a:cubicBezTo>
                  <a:pt x="165360" y="335025"/>
                  <a:pt x="108849" y="295104"/>
                  <a:pt x="0" y="294023"/>
                </a:cubicBezTo>
                <a:cubicBezTo>
                  <a:pt x="86977" y="301551"/>
                  <a:pt x="160459" y="255975"/>
                  <a:pt x="167601" y="195933"/>
                </a:cubicBezTo>
                <a:cubicBezTo>
                  <a:pt x="165002" y="171900"/>
                  <a:pt x="168293" y="143033"/>
                  <a:pt x="167601" y="98090"/>
                </a:cubicBezTo>
                <a:cubicBezTo>
                  <a:pt x="171959" y="36824"/>
                  <a:pt x="232804" y="-21451"/>
                  <a:pt x="335202" y="0"/>
                </a:cubicBezTo>
              </a:path>
              <a:path w="335201" h="588047" fill="none" stroke="0" extrusionOk="0">
                <a:moveTo>
                  <a:pt x="335201" y="588047"/>
                </a:moveTo>
                <a:cubicBezTo>
                  <a:pt x="239066" y="572358"/>
                  <a:pt x="169352" y="555711"/>
                  <a:pt x="167600" y="489957"/>
                </a:cubicBezTo>
                <a:cubicBezTo>
                  <a:pt x="168123" y="462526"/>
                  <a:pt x="166012" y="423396"/>
                  <a:pt x="167601" y="392113"/>
                </a:cubicBezTo>
                <a:cubicBezTo>
                  <a:pt x="175528" y="358680"/>
                  <a:pt x="108906" y="291023"/>
                  <a:pt x="0" y="294023"/>
                </a:cubicBezTo>
                <a:cubicBezTo>
                  <a:pt x="84217" y="285343"/>
                  <a:pt x="177496" y="250887"/>
                  <a:pt x="167601" y="195933"/>
                </a:cubicBezTo>
                <a:cubicBezTo>
                  <a:pt x="163590" y="153749"/>
                  <a:pt x="175656" y="121593"/>
                  <a:pt x="167601" y="98090"/>
                </a:cubicBezTo>
                <a:cubicBezTo>
                  <a:pt x="165001" y="47805"/>
                  <a:pt x="263020" y="3605"/>
                  <a:pt x="335202" y="0"/>
                </a:cubicBezTo>
              </a:path>
            </a:pathLst>
          </a:custGeom>
          <a:ln w="12700">
            <a:solidFill>
              <a:schemeClr val="accent2"/>
            </a:solidFill>
            <a:extLst>
              <a:ext uri="{C807C97D-BFC1-408E-A445-0C87EB9F89A2}">
                <ask:lineSketchStyleProps xmlns:ask="http://schemas.microsoft.com/office/drawing/2018/sketchyshapes" sd="3833164716">
                  <a:prstGeom prst="leftBrace">
                    <a:avLst>
                      <a:gd name="adj1" fmla="val 29263"/>
                      <a:gd name="adj2" fmla="val 50000"/>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7" name="Rectangle 16">
            <a:extLst>
              <a:ext uri="{FF2B5EF4-FFF2-40B4-BE49-F238E27FC236}">
                <a16:creationId xmlns:a16="http://schemas.microsoft.com/office/drawing/2014/main" id="{8D6B15C7-A380-E435-DC88-6DBE9DDFB38F}"/>
              </a:ext>
            </a:extLst>
          </p:cNvPr>
          <p:cNvSpPr/>
          <p:nvPr/>
        </p:nvSpPr>
        <p:spPr>
          <a:xfrm>
            <a:off x="3649738" y="4128930"/>
            <a:ext cx="2955436" cy="588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Loop while there’s more tuples matching the parent</a:t>
            </a:r>
            <a:endParaRPr lang="en-IL" dirty="0">
              <a:solidFill>
                <a:schemeClr val="tx1"/>
              </a:solidFill>
            </a:endParaRPr>
          </a:p>
        </p:txBody>
      </p:sp>
    </p:spTree>
    <p:extLst>
      <p:ext uri="{BB962C8B-B14F-4D97-AF65-F5344CB8AC3E}">
        <p14:creationId xmlns:p14="http://schemas.microsoft.com/office/powerpoint/2010/main" val="30057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50" fill="hold"/>
                                        <p:tgtEl>
                                          <p:spTgt spid="10"/>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50" fill="hold"/>
                                        <p:tgtEl>
                                          <p:spTgt spid="10"/>
                                        </p:tgtEl>
                                        <p:attrNameLst>
                                          <p:attrName>style.color</p:attrName>
                                        </p:attrNameLst>
                                      </p:cBhvr>
                                      <p:to>
                                        <a:srgbClr val="000000"/>
                                      </p:to>
                                    </p:animClr>
                                  </p:childTnLst>
                                </p:cTn>
                              </p:par>
                              <p:par>
                                <p:cTn id="11" presetID="3" presetClass="emph" presetSubtype="2" fill="hold" grpId="0" nodeType="withEffect">
                                  <p:stCondLst>
                                    <p:cond delay="0"/>
                                  </p:stCondLst>
                                  <p:childTnLst>
                                    <p:animClr clrSpc="rgb" dir="cw">
                                      <p:cBhvr override="childStyle">
                                        <p:cTn id="12" dur="250" fill="hold"/>
                                        <p:tgtEl>
                                          <p:spTgt spid="5"/>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250" fill="hold"/>
                                        <p:tgtEl>
                                          <p:spTgt spid="5"/>
                                        </p:tgtEl>
                                        <p:attrNameLst>
                                          <p:attrName>style.color</p:attrName>
                                        </p:attrNameLst>
                                      </p:cBhvr>
                                      <p:to>
                                        <a:srgbClr val="000000"/>
                                      </p:to>
                                    </p:animClr>
                                  </p:childTnLst>
                                </p:cTn>
                              </p:par>
                              <p:par>
                                <p:cTn id="17" presetID="3" presetClass="emph" presetSubtype="2" fill="hold" grpId="0" nodeType="withEffect">
                                  <p:stCondLst>
                                    <p:cond delay="0"/>
                                  </p:stCondLst>
                                  <p:childTnLst>
                                    <p:animClr clrSpc="rgb" dir="cw">
                                      <p:cBhvr override="childStyle">
                                        <p:cTn id="18" dur="250" fill="hold"/>
                                        <p:tgtEl>
                                          <p:spTgt spid="12"/>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dir="cw">
                                      <p:cBhvr override="childStyle">
                                        <p:cTn id="22" dur="250" fill="hold"/>
                                        <p:tgtEl>
                                          <p:spTgt spid="12"/>
                                        </p:tgtEl>
                                        <p:attrNameLst>
                                          <p:attrName>style.color</p:attrName>
                                        </p:attrNameLst>
                                      </p:cBhvr>
                                      <p:to>
                                        <a:srgbClr val="000000"/>
                                      </p:to>
                                    </p:animClr>
                                  </p:childTnLst>
                                </p:cTn>
                              </p:par>
                              <p:par>
                                <p:cTn id="23" presetID="3" presetClass="emph" presetSubtype="2" fill="hold" grpId="0" nodeType="withEffect">
                                  <p:stCondLst>
                                    <p:cond delay="0"/>
                                  </p:stCondLst>
                                  <p:childTnLst>
                                    <p:animClr clrSpc="rgb" dir="cw">
                                      <p:cBhvr override="childStyle">
                                        <p:cTn id="24" dur="250" fill="hold"/>
                                        <p:tgtEl>
                                          <p:spTgt spid="15"/>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dir="cw">
                                      <p:cBhvr override="childStyle">
                                        <p:cTn id="28" dur="250" fill="hold"/>
                                        <p:tgtEl>
                                          <p:spTgt spid="15"/>
                                        </p:tgtEl>
                                        <p:attrNameLst>
                                          <p:attrName>style.color</p:attrName>
                                        </p:attrNameLst>
                                      </p:cBhvr>
                                      <p:to>
                                        <a:srgbClr val="000000"/>
                                      </p:to>
                                    </p:animClr>
                                  </p:childTnLst>
                                </p:cTn>
                              </p:par>
                              <p:par>
                                <p:cTn id="29" presetID="3" presetClass="emph" presetSubtype="2" fill="hold" grpId="0" nodeType="withEffect">
                                  <p:stCondLst>
                                    <p:cond delay="0"/>
                                  </p:stCondLst>
                                  <p:childTnLst>
                                    <p:animClr clrSpc="rgb" dir="cw">
                                      <p:cBhvr override="childStyle">
                                        <p:cTn id="30" dur="250" fill="hold"/>
                                        <p:tgtEl>
                                          <p:spTgt spid="1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5" grpId="1"/>
      <p:bldP spid="12" grpId="0"/>
      <p:bldP spid="12" grpId="1"/>
      <p:bldP spid="15" grpId="0"/>
      <p:bldP spid="15" grpId="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AC812C-9E3E-AD01-9433-23C7BB42750D}"/>
              </a:ext>
            </a:extLst>
          </p:cNvPr>
          <p:cNvPicPr>
            <a:picLocks noChangeAspect="1"/>
          </p:cNvPicPr>
          <p:nvPr/>
        </p:nvPicPr>
        <p:blipFill>
          <a:blip r:embed="rId2"/>
          <a:stretch>
            <a:fillRect/>
          </a:stretch>
        </p:blipFill>
        <p:spPr>
          <a:xfrm>
            <a:off x="8389490" y="1321499"/>
            <a:ext cx="3652645" cy="2979001"/>
          </a:xfrm>
          <a:prstGeom prst="rect">
            <a:avLst/>
          </a:prstGeom>
        </p:spPr>
      </p:pic>
      <p:pic>
        <p:nvPicPr>
          <p:cNvPr id="7" name="Picture 6">
            <a:extLst>
              <a:ext uri="{FF2B5EF4-FFF2-40B4-BE49-F238E27FC236}">
                <a16:creationId xmlns:a16="http://schemas.microsoft.com/office/drawing/2014/main" id="{41C7E195-D045-B870-8D2A-646CCA57B777}"/>
              </a:ext>
            </a:extLst>
          </p:cNvPr>
          <p:cNvPicPr>
            <a:picLocks noChangeAspect="1"/>
          </p:cNvPicPr>
          <p:nvPr/>
        </p:nvPicPr>
        <p:blipFill>
          <a:blip r:embed="rId3"/>
          <a:stretch>
            <a:fillRect/>
          </a:stretch>
        </p:blipFill>
        <p:spPr>
          <a:xfrm>
            <a:off x="8052891" y="4337109"/>
            <a:ext cx="4139108" cy="1781808"/>
          </a:xfrm>
          <a:prstGeom prst="rect">
            <a:avLst/>
          </a:prstGeom>
        </p:spPr>
      </p:pic>
      <p:sp>
        <p:nvSpPr>
          <p:cNvPr id="2" name="Title 1">
            <a:extLst>
              <a:ext uri="{FF2B5EF4-FFF2-40B4-BE49-F238E27FC236}">
                <a16:creationId xmlns:a16="http://schemas.microsoft.com/office/drawing/2014/main" id="{B1483D5C-0211-70BA-5D08-7A9F51400CD0}"/>
              </a:ext>
            </a:extLst>
          </p:cNvPr>
          <p:cNvSpPr>
            <a:spLocks noGrp="1"/>
          </p:cNvSpPr>
          <p:nvPr>
            <p:ph type="title"/>
          </p:nvPr>
        </p:nvSpPr>
        <p:spPr/>
        <p:txBody>
          <a:bodyPr/>
          <a:lstStyle/>
          <a:p>
            <a:r>
              <a:rPr lang="en-US" dirty="0"/>
              <a:t>Non-ORAM approaches</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439CF9-8698-791A-9721-96E51FEAF2B2}"/>
                  </a:ext>
                </a:extLst>
              </p:cNvPr>
              <p:cNvSpPr>
                <a:spLocks noGrp="1"/>
              </p:cNvSpPr>
              <p:nvPr>
                <p:ph idx="1"/>
              </p:nvPr>
            </p:nvSpPr>
            <p:spPr>
              <a:xfrm>
                <a:off x="838200" y="1825624"/>
                <a:ext cx="7565858" cy="5032375"/>
              </a:xfrm>
            </p:spPr>
            <p:txBody>
              <a:bodyPr>
                <a:normAutofit lnSpcReduction="10000"/>
              </a:bodyPr>
              <a:lstStyle/>
              <a:p>
                <a:r>
                  <a:rPr lang="en-US" dirty="0"/>
                  <a:t>ObliDB, a previous paper, shows a way to reduce the use of ORAM:</a:t>
                </a:r>
              </a:p>
              <a:p>
                <a:r>
                  <a:rPr lang="en-US" dirty="0"/>
                  <a:t>Indexed tables similarly use an ORAM with a B+-tree.</a:t>
                </a:r>
              </a:p>
              <a:p>
                <a:r>
                  <a:rPr lang="en-US" dirty="0"/>
                  <a:t>Linear tables are stored linearly –</a:t>
                </a:r>
                <a:br>
                  <a:rPr lang="en-US" dirty="0"/>
                </a:br>
                <a:r>
                  <a:rPr lang="en-US" dirty="0"/>
                  <a:t>and always accessed sequentially.</a:t>
                </a:r>
              </a:p>
              <a:p>
                <a:r>
                  <a:rPr lang="en-US" dirty="0"/>
                  <a:t>Sort-Merge join can be implemented by appending the tables to each other and using </a:t>
                </a:r>
                <a:r>
                  <a:rPr lang="en-US" dirty="0" err="1"/>
                  <a:t>bitonic</a:t>
                </a:r>
                <a:r>
                  <a:rPr lang="en-US" dirty="0"/>
                  <a:t> sort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𝑛</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deterministic reorders)</a:t>
                </a:r>
              </a:p>
              <a:p>
                <a:r>
                  <a:rPr lang="en-US" dirty="0"/>
                  <a:t>Index nested loop’s loop can use the flat data.</a:t>
                </a:r>
              </a:p>
              <a:p>
                <a:r>
                  <a:rPr lang="en-US" dirty="0"/>
                  <a:t>Cool, but linear tables don’t really help in multiway joins...</a:t>
                </a:r>
              </a:p>
            </p:txBody>
          </p:sp>
        </mc:Choice>
        <mc:Fallback>
          <p:sp>
            <p:nvSpPr>
              <p:cNvPr id="3" name="Content Placeholder 2">
                <a:extLst>
                  <a:ext uri="{FF2B5EF4-FFF2-40B4-BE49-F238E27FC236}">
                    <a16:creationId xmlns:a16="http://schemas.microsoft.com/office/drawing/2014/main" id="{80439CF9-8698-791A-9721-96E51FEAF2B2}"/>
                  </a:ext>
                </a:extLst>
              </p:cNvPr>
              <p:cNvSpPr>
                <a:spLocks noGrp="1" noRot="1" noChangeAspect="1" noMove="1" noResize="1" noEditPoints="1" noAdjustHandles="1" noChangeArrowheads="1" noChangeShapeType="1" noTextEdit="1"/>
              </p:cNvSpPr>
              <p:nvPr>
                <p:ph idx="1"/>
              </p:nvPr>
            </p:nvSpPr>
            <p:spPr>
              <a:xfrm>
                <a:off x="838200" y="1825624"/>
                <a:ext cx="7565858" cy="5032375"/>
              </a:xfrm>
              <a:blipFill>
                <a:blip r:embed="rId4"/>
                <a:stretch>
                  <a:fillRect l="-1450" t="-2663" r="-483"/>
                </a:stretch>
              </a:blipFill>
            </p:spPr>
            <p:txBody>
              <a:bodyPr/>
              <a:lstStyle/>
              <a:p>
                <a:r>
                  <a:rPr lang="en-IL">
                    <a:noFill/>
                  </a:rPr>
                  <a:t> </a:t>
                </a:r>
              </a:p>
            </p:txBody>
          </p:sp>
        </mc:Fallback>
      </mc:AlternateContent>
    </p:spTree>
    <p:extLst>
      <p:ext uri="{BB962C8B-B14F-4D97-AF65-F5344CB8AC3E}">
        <p14:creationId xmlns:p14="http://schemas.microsoft.com/office/powerpoint/2010/main" val="37409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8421-63FF-264B-2DBF-7BB5B7129444}"/>
              </a:ext>
            </a:extLst>
          </p:cNvPr>
          <p:cNvSpPr>
            <a:spLocks noGrp="1"/>
          </p:cNvSpPr>
          <p:nvPr>
            <p:ph type="title"/>
          </p:nvPr>
        </p:nvSpPr>
        <p:spPr/>
        <p:txBody>
          <a:bodyPr/>
          <a:lstStyle/>
          <a:p>
            <a:r>
              <a:rPr lang="en-US" dirty="0"/>
              <a:t>Experimental results</a:t>
            </a:r>
            <a:endParaRPr lang="en-IL" dirty="0"/>
          </a:p>
        </p:txBody>
      </p:sp>
      <p:sp>
        <p:nvSpPr>
          <p:cNvPr id="3" name="Content Placeholder 2">
            <a:extLst>
              <a:ext uri="{FF2B5EF4-FFF2-40B4-BE49-F238E27FC236}">
                <a16:creationId xmlns:a16="http://schemas.microsoft.com/office/drawing/2014/main" id="{12FFDD29-D6E7-E398-FCF6-5A74B58F5721}"/>
              </a:ext>
            </a:extLst>
          </p:cNvPr>
          <p:cNvSpPr>
            <a:spLocks noGrp="1"/>
          </p:cNvSpPr>
          <p:nvPr>
            <p:ph idx="1"/>
          </p:nvPr>
        </p:nvSpPr>
        <p:spPr/>
        <p:txBody>
          <a:bodyPr>
            <a:noAutofit/>
          </a:bodyPr>
          <a:lstStyle/>
          <a:p>
            <a:r>
              <a:rPr lang="en-US" dirty="0"/>
              <a:t>Client: 18GB ram, 8-core i7</a:t>
            </a:r>
          </a:p>
          <a:p>
            <a:r>
              <a:rPr lang="en-US" dirty="0"/>
              <a:t>Server: 256GB ram, 2TB disk, 8-core Xeon E5</a:t>
            </a:r>
          </a:p>
          <a:p>
            <a:r>
              <a:rPr lang="en-US" dirty="0"/>
              <a:t>Communication: 1Gb bandwidth</a:t>
            </a:r>
          </a:p>
          <a:p>
            <a:r>
              <a:rPr lang="en-US" dirty="0"/>
              <a:t>ORAM storage backend: MongoDB server running insertion, deletion and updates, but no other computation or optimizations.</a:t>
            </a:r>
          </a:p>
          <a:p>
            <a:pPr lvl="1"/>
            <a:r>
              <a:rPr lang="en-US" dirty="0"/>
              <a:t>4kb blocks</a:t>
            </a:r>
          </a:p>
          <a:p>
            <a:r>
              <a:rPr lang="en-US" dirty="0"/>
              <a:t>All implementations are running in non-padded mode:</a:t>
            </a:r>
          </a:p>
          <a:p>
            <a:pPr lvl="1"/>
            <a:r>
              <a:rPr lang="en-US" dirty="0"/>
              <a:t>The best padding is the Cartesian Product padding which doesn’t reveal the join size at all.</a:t>
            </a:r>
          </a:p>
          <a:p>
            <a:pPr lvl="1"/>
            <a:r>
              <a:rPr lang="en-US" dirty="0"/>
              <a:t>Another option is the closest power of 2 which means up to 2x overhead.</a:t>
            </a:r>
          </a:p>
        </p:txBody>
      </p:sp>
    </p:spTree>
    <p:extLst>
      <p:ext uri="{BB962C8B-B14F-4D97-AF65-F5344CB8AC3E}">
        <p14:creationId xmlns:p14="http://schemas.microsoft.com/office/powerpoint/2010/main" val="41328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69EB-B7B8-B9A2-8E8E-17D9B8F93B34}"/>
              </a:ext>
            </a:extLst>
          </p:cNvPr>
          <p:cNvSpPr>
            <a:spLocks noGrp="1"/>
          </p:cNvSpPr>
          <p:nvPr>
            <p:ph type="title"/>
          </p:nvPr>
        </p:nvSpPr>
        <p:spPr/>
        <p:txBody>
          <a:bodyPr/>
          <a:lstStyle/>
          <a:p>
            <a:r>
              <a:rPr lang="en-US" dirty="0"/>
              <a:t>Experimental results</a:t>
            </a:r>
            <a:endParaRPr lang="en-001" dirty="0"/>
          </a:p>
        </p:txBody>
      </p:sp>
      <p:sp>
        <p:nvSpPr>
          <p:cNvPr id="3" name="Content Placeholder 2">
            <a:extLst>
              <a:ext uri="{FF2B5EF4-FFF2-40B4-BE49-F238E27FC236}">
                <a16:creationId xmlns:a16="http://schemas.microsoft.com/office/drawing/2014/main" id="{0F61D716-0435-792F-A19B-A66ED6DBF4CE}"/>
              </a:ext>
            </a:extLst>
          </p:cNvPr>
          <p:cNvSpPr>
            <a:spLocks noGrp="1"/>
          </p:cNvSpPr>
          <p:nvPr>
            <p:ph idx="1"/>
          </p:nvPr>
        </p:nvSpPr>
        <p:spPr/>
        <p:txBody>
          <a:bodyPr>
            <a:normAutofit/>
          </a:bodyPr>
          <a:lstStyle/>
          <a:p>
            <a:r>
              <a:rPr lang="en-US" dirty="0"/>
              <a:t>The compared implementations are:</a:t>
            </a:r>
          </a:p>
          <a:p>
            <a:pPr lvl="1"/>
            <a:r>
              <a:rPr lang="en-US" dirty="0"/>
              <a:t>Separate ORAM and One ORAM</a:t>
            </a:r>
          </a:p>
          <a:p>
            <a:pPr lvl="2"/>
            <a:r>
              <a:rPr lang="en-US" dirty="0"/>
              <a:t>SMJ (Sort Merge Join)</a:t>
            </a:r>
          </a:p>
          <a:p>
            <a:pPr lvl="2"/>
            <a:r>
              <a:rPr lang="en-US" dirty="0"/>
              <a:t>INLJ (Index Nested Loop Join)</a:t>
            </a:r>
          </a:p>
          <a:p>
            <a:pPr lvl="2"/>
            <a:r>
              <a:rPr lang="en-US" dirty="0" err="1"/>
              <a:t>INLJ+Cache</a:t>
            </a:r>
            <a:r>
              <a:rPr lang="en-US" dirty="0"/>
              <a:t> (with Index Caching): </a:t>
            </a:r>
            <a:r>
              <a:rPr lang="en-GB" dirty="0"/>
              <a:t>the client caches all index blocks above the leaf level, and due to the large fan-out in the B-tree this is a small amount of storage.</a:t>
            </a:r>
          </a:p>
          <a:p>
            <a:pPr lvl="1"/>
            <a:r>
              <a:rPr lang="en-GB" dirty="0"/>
              <a:t>Baseline: Raw SMJ, INLJ, and </a:t>
            </a:r>
            <a:r>
              <a:rPr lang="en-GB" dirty="0" err="1"/>
              <a:t>INLJ+Cache</a:t>
            </a:r>
            <a:endParaRPr lang="en-GB" dirty="0"/>
          </a:p>
          <a:p>
            <a:pPr lvl="2"/>
            <a:r>
              <a:rPr lang="en-GB" dirty="0"/>
              <a:t>Don’t use any encryption or ORAM protocol but the data is in a remote server.</a:t>
            </a:r>
          </a:p>
          <a:p>
            <a:pPr lvl="1"/>
            <a:r>
              <a:rPr lang="en-GB" dirty="0"/>
              <a:t>Previous work:</a:t>
            </a:r>
          </a:p>
          <a:p>
            <a:pPr lvl="2"/>
            <a:r>
              <a:rPr lang="en-GB" dirty="0" err="1"/>
              <a:t>ObliDB</a:t>
            </a:r>
            <a:r>
              <a:rPr lang="en-GB" dirty="0"/>
              <a:t>, ODBJ</a:t>
            </a:r>
          </a:p>
        </p:txBody>
      </p:sp>
    </p:spTree>
    <p:extLst>
      <p:ext uri="{BB962C8B-B14F-4D97-AF65-F5344CB8AC3E}">
        <p14:creationId xmlns:p14="http://schemas.microsoft.com/office/powerpoint/2010/main" val="402540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56648-8C34-68FF-3417-7700151FB8B1}"/>
              </a:ext>
            </a:extLst>
          </p:cNvPr>
          <p:cNvPicPr>
            <a:picLocks noChangeAspect="1"/>
          </p:cNvPicPr>
          <p:nvPr/>
        </p:nvPicPr>
        <p:blipFill>
          <a:blip r:embed="rId2"/>
          <a:stretch>
            <a:fillRect/>
          </a:stretch>
        </p:blipFill>
        <p:spPr>
          <a:xfrm>
            <a:off x="5635256" y="783732"/>
            <a:ext cx="6556744" cy="5850983"/>
          </a:xfrm>
          <a:prstGeom prst="rect">
            <a:avLst/>
          </a:prstGeom>
        </p:spPr>
      </p:pic>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Storage and Memory</a:t>
            </a:r>
            <a:endParaRPr lang="en-001" dirty="0"/>
          </a:p>
        </p:txBody>
      </p:sp>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351338"/>
          </a:xfrm>
        </p:spPr>
        <p:txBody>
          <a:bodyPr/>
          <a:lstStyle/>
          <a:p>
            <a:r>
              <a:rPr lang="en-US" dirty="0"/>
              <a:t>The client memory requirement is small, and not very large even with the cache.</a:t>
            </a:r>
          </a:p>
          <a:p>
            <a:r>
              <a:rPr lang="en-US" dirty="0"/>
              <a:t>The cloud storage size has noticeable (roughly 10X) overhead over a raw index, due to the use of Path-ORAM.</a:t>
            </a:r>
            <a:endParaRPr lang="en-001" dirty="0"/>
          </a:p>
        </p:txBody>
      </p:sp>
    </p:spTree>
    <p:extLst>
      <p:ext uri="{BB962C8B-B14F-4D97-AF65-F5344CB8AC3E}">
        <p14:creationId xmlns:p14="http://schemas.microsoft.com/office/powerpoint/2010/main" val="338456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Binary Equi-Join:</a:t>
            </a:r>
            <a:br>
              <a:rPr lang="en-US" dirty="0"/>
            </a:br>
            <a:r>
              <a:rPr lang="en-US" dirty="0"/>
              <a:t>Performance</a:t>
            </a:r>
            <a:endParaRPr lang="en-001" dirty="0"/>
          </a:p>
        </p:txBody>
      </p:sp>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351338"/>
          </a:xfrm>
        </p:spPr>
        <p:txBody>
          <a:bodyPr>
            <a:normAutofit/>
          </a:bodyPr>
          <a:lstStyle/>
          <a:p>
            <a:r>
              <a:rPr lang="en-US" dirty="0"/>
              <a:t>Sep-INLJ is 1.2-2.6X faster than One-INLJ</a:t>
            </a:r>
          </a:p>
          <a:p>
            <a:r>
              <a:rPr lang="en-US" dirty="0" err="1"/>
              <a:t>SepORAM</a:t>
            </a:r>
            <a:r>
              <a:rPr lang="en-US" dirty="0"/>
              <a:t>(+Cache) is 90-450X more expensive than Raw Index(+Cache) except for SE1.</a:t>
            </a:r>
          </a:p>
          <a:p>
            <a:r>
              <a:rPr lang="en-US" dirty="0"/>
              <a:t>However, the data tuples are only 100-200 bytes in TPC-H and 2 integers in social graph, and the block size of the ORAM is 4KB.</a:t>
            </a:r>
            <a:endParaRPr lang="en-001" dirty="0"/>
          </a:p>
        </p:txBody>
      </p:sp>
      <p:pic>
        <p:nvPicPr>
          <p:cNvPr id="6" name="Picture 5">
            <a:extLst>
              <a:ext uri="{FF2B5EF4-FFF2-40B4-BE49-F238E27FC236}">
                <a16:creationId xmlns:a16="http://schemas.microsoft.com/office/drawing/2014/main" id="{044E40D4-761A-5DF8-D8E2-A578F9B95135}"/>
              </a:ext>
            </a:extLst>
          </p:cNvPr>
          <p:cNvPicPr>
            <a:picLocks noChangeAspect="1"/>
          </p:cNvPicPr>
          <p:nvPr/>
        </p:nvPicPr>
        <p:blipFill>
          <a:blip r:embed="rId2"/>
          <a:stretch>
            <a:fillRect/>
          </a:stretch>
        </p:blipFill>
        <p:spPr>
          <a:xfrm>
            <a:off x="5181586" y="421685"/>
            <a:ext cx="7010413" cy="6071190"/>
          </a:xfrm>
          <a:prstGeom prst="rect">
            <a:avLst/>
          </a:prstGeom>
        </p:spPr>
      </p:pic>
    </p:spTree>
    <p:extLst>
      <p:ext uri="{BB962C8B-B14F-4D97-AF65-F5344CB8AC3E}">
        <p14:creationId xmlns:p14="http://schemas.microsoft.com/office/powerpoint/2010/main" val="61113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Binary Equi-Join:</a:t>
            </a:r>
            <a:br>
              <a:rPr lang="en-US" dirty="0"/>
            </a:br>
            <a:r>
              <a:rPr lang="en-US" dirty="0"/>
              <a:t>Scalability</a:t>
            </a:r>
            <a:endParaRPr lang="en-001" dirty="0"/>
          </a:p>
        </p:txBody>
      </p:sp>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351338"/>
          </a:xfrm>
        </p:spPr>
        <p:txBody>
          <a:bodyPr>
            <a:normAutofit/>
          </a:bodyPr>
          <a:lstStyle/>
          <a:p>
            <a:r>
              <a:rPr lang="en-US" dirty="0"/>
              <a:t>The performance difference is again because of the block size.</a:t>
            </a:r>
          </a:p>
          <a:p>
            <a:r>
              <a:rPr lang="en-US" dirty="0"/>
              <a:t>The merge algorithm is scalable.</a:t>
            </a:r>
            <a:endParaRPr lang="en-001" dirty="0"/>
          </a:p>
        </p:txBody>
      </p:sp>
      <p:pic>
        <p:nvPicPr>
          <p:cNvPr id="5" name="Picture 4">
            <a:extLst>
              <a:ext uri="{FF2B5EF4-FFF2-40B4-BE49-F238E27FC236}">
                <a16:creationId xmlns:a16="http://schemas.microsoft.com/office/drawing/2014/main" id="{19E222ED-60AB-F664-0C74-0F81A34BA89F}"/>
              </a:ext>
            </a:extLst>
          </p:cNvPr>
          <p:cNvPicPr>
            <a:picLocks noChangeAspect="1"/>
          </p:cNvPicPr>
          <p:nvPr/>
        </p:nvPicPr>
        <p:blipFill>
          <a:blip r:embed="rId2"/>
          <a:stretch>
            <a:fillRect/>
          </a:stretch>
        </p:blipFill>
        <p:spPr>
          <a:xfrm>
            <a:off x="5114260" y="171526"/>
            <a:ext cx="7077740" cy="6514947"/>
          </a:xfrm>
          <a:prstGeom prst="rect">
            <a:avLst/>
          </a:prstGeom>
        </p:spPr>
      </p:pic>
    </p:spTree>
    <p:extLst>
      <p:ext uri="{BB962C8B-B14F-4D97-AF65-F5344CB8AC3E}">
        <p14:creationId xmlns:p14="http://schemas.microsoft.com/office/powerpoint/2010/main" val="2617860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Binary Band Join:</a:t>
            </a:r>
            <a:br>
              <a:rPr lang="en-US" dirty="0"/>
            </a:br>
            <a:r>
              <a:rPr lang="en-US" dirty="0"/>
              <a:t>Performance</a:t>
            </a:r>
            <a:endParaRPr lang="en-001" dirty="0"/>
          </a:p>
        </p:txBody>
      </p:sp>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667250"/>
          </a:xfrm>
        </p:spPr>
        <p:txBody>
          <a:bodyPr>
            <a:normAutofit lnSpcReduction="10000"/>
          </a:bodyPr>
          <a:lstStyle/>
          <a:p>
            <a:pPr marL="0" indent="0">
              <a:buNone/>
            </a:pPr>
            <a:r>
              <a:rPr lang="en-US" dirty="0"/>
              <a:t>TB1 (10MB)</a:t>
            </a:r>
          </a:p>
          <a:p>
            <a:r>
              <a:rPr lang="en-US" dirty="0"/>
              <a:t>Sep is 164-238X slower than Raw.</a:t>
            </a:r>
          </a:p>
          <a:p>
            <a:r>
              <a:rPr lang="en-US" dirty="0"/>
              <a:t>Sep is 1.4-2.5X faster than One.</a:t>
            </a:r>
          </a:p>
          <a:p>
            <a:r>
              <a:rPr lang="en-US" dirty="0"/>
              <a:t>Caching is 1.2-1.5X faster.</a:t>
            </a:r>
          </a:p>
          <a:p>
            <a:pPr marL="0" indent="0">
              <a:buNone/>
            </a:pPr>
            <a:r>
              <a:rPr lang="en-US" dirty="0"/>
              <a:t>TB2 (1GB):</a:t>
            </a:r>
          </a:p>
          <a:p>
            <a:r>
              <a:rPr lang="en-US" dirty="0"/>
              <a:t>Sep is 73-264X slower than Raw.</a:t>
            </a:r>
          </a:p>
          <a:p>
            <a:r>
              <a:rPr lang="en-US" dirty="0"/>
              <a:t>Sep is 1.9-2.9X faster than One.</a:t>
            </a:r>
          </a:p>
          <a:p>
            <a:r>
              <a:rPr lang="en-US" dirty="0"/>
              <a:t>Caching is again 1.2-1.5X faster.</a:t>
            </a:r>
          </a:p>
        </p:txBody>
      </p:sp>
      <p:pic>
        <p:nvPicPr>
          <p:cNvPr id="5" name="Picture 4">
            <a:extLst>
              <a:ext uri="{FF2B5EF4-FFF2-40B4-BE49-F238E27FC236}">
                <a16:creationId xmlns:a16="http://schemas.microsoft.com/office/drawing/2014/main" id="{E7BE0B26-20DF-5186-C38B-B7C4E974D07C}"/>
              </a:ext>
            </a:extLst>
          </p:cNvPr>
          <p:cNvPicPr>
            <a:picLocks noChangeAspect="1"/>
          </p:cNvPicPr>
          <p:nvPr/>
        </p:nvPicPr>
        <p:blipFill>
          <a:blip r:embed="rId2"/>
          <a:stretch>
            <a:fillRect/>
          </a:stretch>
        </p:blipFill>
        <p:spPr>
          <a:xfrm>
            <a:off x="5348177" y="446798"/>
            <a:ext cx="6843823" cy="6046077"/>
          </a:xfrm>
          <a:prstGeom prst="rect">
            <a:avLst/>
          </a:prstGeom>
        </p:spPr>
      </p:pic>
    </p:spTree>
    <p:extLst>
      <p:ext uri="{BB962C8B-B14F-4D97-AF65-F5344CB8AC3E}">
        <p14:creationId xmlns:p14="http://schemas.microsoft.com/office/powerpoint/2010/main" val="39757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Multiway Equi-Join:</a:t>
            </a:r>
            <a:br>
              <a:rPr lang="en-US" dirty="0"/>
            </a:br>
            <a:r>
              <a:rPr lang="en-US" dirty="0"/>
              <a:t>Performance</a:t>
            </a:r>
            <a:endParaRPr lang="en-00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667250"/>
              </a:xfrm>
            </p:spPr>
            <p:txBody>
              <a:bodyPr>
                <a:normAutofit fontScale="92500" lnSpcReduction="10000"/>
              </a:bodyPr>
              <a:lstStyle/>
              <a:p>
                <a:r>
                  <a:rPr lang="en-US" dirty="0"/>
                  <a:t>ObliDB performs a cartesian product.</a:t>
                </a:r>
              </a:p>
              <a:p>
                <a:r>
                  <a:rPr lang="en-US" dirty="0"/>
                  <a:t>Sep is 1.6-2.4X faster than One.</a:t>
                </a:r>
              </a:p>
              <a:p>
                <a:r>
                  <a:rPr lang="en-US" dirty="0"/>
                  <a:t>Caching is 1.1-1.5X faster.</a:t>
                </a:r>
              </a:p>
              <a:p>
                <a:r>
                  <a:rPr lang="en-US" dirty="0"/>
                  <a:t>Sep is </a:t>
                </a:r>
                <a:r>
                  <a:rPr lang="en-US" u="sng" dirty="0"/>
                  <a:t>185-985X</a:t>
                </a:r>
                <a:r>
                  <a:rPr lang="en-US" dirty="0"/>
                  <a:t> slower than Raw in TPC-H, </a:t>
                </a:r>
                <a:r>
                  <a:rPr lang="en-US" u="sng" dirty="0"/>
                  <a:t>37000-70000X</a:t>
                </a:r>
                <a:r>
                  <a:rPr lang="en-US" dirty="0"/>
                  <a:t> on social graph.</a:t>
                </a:r>
              </a:p>
              <a:p>
                <a:r>
                  <a:rPr lang="en-US" dirty="0"/>
                  <a:t>That is because even if the join result is very small, we must pad the number of join steps to the upper bound,</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𝑇</m:t>
                              </m:r>
                            </m:e>
                            <m:sub>
                              <m:r>
                                <a:rPr lang="en-US" sz="1900" b="0" i="1" smtClean="0">
                                  <a:latin typeface="Cambria Math" panose="02040503050406030204" pitchFamily="18" charset="0"/>
                                </a:rPr>
                                <m:t>1</m:t>
                              </m:r>
                            </m:sub>
                          </m:sSub>
                        </m:e>
                      </m:d>
                      <m:r>
                        <a:rPr lang="en-US" sz="1900" b="0" i="1" smtClean="0">
                          <a:latin typeface="Cambria Math" panose="02040503050406030204" pitchFamily="18" charset="0"/>
                        </a:rPr>
                        <m:t>+2</m:t>
                      </m:r>
                      <m:nary>
                        <m:naryPr>
                          <m:chr m:val="∑"/>
                          <m:limLoc m:val="subSup"/>
                          <m:ctrlPr>
                            <a:rPr lang="en-US" sz="1900" i="1" smtClean="0">
                              <a:latin typeface="Cambria Math" panose="02040503050406030204" pitchFamily="18" charset="0"/>
                            </a:rPr>
                          </m:ctrlPr>
                        </m:naryPr>
                        <m:sub>
                          <m:r>
                            <m:rPr>
                              <m:brk m:alnAt="25"/>
                            </m:rPr>
                            <a:rPr lang="en-US" sz="1900" b="0" i="1" smtClean="0">
                              <a:latin typeface="Cambria Math" panose="02040503050406030204" pitchFamily="18" charset="0"/>
                            </a:rPr>
                            <m:t>𝑗</m:t>
                          </m:r>
                          <m:r>
                            <a:rPr lang="en-US" sz="1900" b="0" i="1" smtClean="0">
                              <a:latin typeface="Cambria Math" panose="02040503050406030204" pitchFamily="18" charset="0"/>
                            </a:rPr>
                            <m:t>=2</m:t>
                          </m:r>
                        </m:sub>
                        <m:sup>
                          <m:r>
                            <a:rPr lang="en-US" sz="1900" b="0" i="1" smtClean="0">
                              <a:latin typeface="Cambria Math" panose="02040503050406030204" pitchFamily="18" charset="0"/>
                            </a:rPr>
                            <m:t>ℓ</m:t>
                          </m:r>
                        </m:sup>
                        <m:e>
                          <m:d>
                            <m:dPr>
                              <m:begChr m:val="|"/>
                              <m:endChr m:val="|"/>
                              <m:ctrlPr>
                                <a:rPr lang="en-US" sz="1900" i="1">
                                  <a:latin typeface="Cambria Math" panose="02040503050406030204" pitchFamily="18" charset="0"/>
                                </a:rPr>
                              </m:ctrlPr>
                            </m:dPr>
                            <m:e>
                              <m:sSub>
                                <m:sSubPr>
                                  <m:ctrlPr>
                                    <a:rPr lang="en-US" sz="1900" i="1">
                                      <a:latin typeface="Cambria Math" panose="02040503050406030204" pitchFamily="18" charset="0"/>
                                    </a:rPr>
                                  </m:ctrlPr>
                                </m:sSubPr>
                                <m:e>
                                  <m:r>
                                    <a:rPr lang="en-US" sz="1900" i="1">
                                      <a:latin typeface="Cambria Math" panose="02040503050406030204" pitchFamily="18" charset="0"/>
                                    </a:rPr>
                                    <m:t>𝑇</m:t>
                                  </m:r>
                                </m:e>
                                <m:sub>
                                  <m:r>
                                    <a:rPr lang="en-US" sz="1900" i="1">
                                      <a:latin typeface="Cambria Math" panose="02040503050406030204" pitchFamily="18" charset="0"/>
                                    </a:rPr>
                                    <m:t>𝑗</m:t>
                                  </m:r>
                                </m:sub>
                              </m:sSub>
                            </m:e>
                          </m:d>
                        </m:e>
                      </m:nary>
                      <m:r>
                        <a:rPr lang="en-US" sz="1900" b="0" i="1" smtClean="0">
                          <a:latin typeface="Cambria Math" panose="02040503050406030204" pitchFamily="18" charset="0"/>
                        </a:rPr>
                        <m:t>+</m:t>
                      </m:r>
                      <m:d>
                        <m:dPr>
                          <m:begChr m:val="|"/>
                          <m:endChr m:val="|"/>
                          <m:ctrlPr>
                            <a:rPr lang="en-US" sz="1900" b="0" i="1" smtClean="0">
                              <a:latin typeface="Cambria Math" panose="02040503050406030204" pitchFamily="18" charset="0"/>
                            </a:rPr>
                          </m:ctrlPr>
                        </m:dPr>
                        <m:e>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m:rPr>
                                  <m:sty m:val="p"/>
                                </m:rPr>
                                <a:rPr lang="en-US" sz="1900" b="0" i="0" smtClean="0">
                                  <a:latin typeface="Cambria Math" panose="02040503050406030204" pitchFamily="18" charset="0"/>
                                </a:rPr>
                                <m:t>real</m:t>
                              </m:r>
                            </m:sub>
                          </m:sSub>
                        </m:e>
                      </m:d>
                    </m:oMath>
                  </m:oMathPara>
                </a14:m>
                <a:endParaRPr lang="en-US" sz="1900" dirty="0"/>
              </a:p>
            </p:txBody>
          </p:sp>
        </mc:Choice>
        <mc:Fallback xmlns="">
          <p:sp>
            <p:nvSpPr>
              <p:cNvPr id="3" name="Content Placeholder 2">
                <a:extLst>
                  <a:ext uri="{FF2B5EF4-FFF2-40B4-BE49-F238E27FC236}">
                    <a16:creationId xmlns:a16="http://schemas.microsoft.com/office/drawing/2014/main" id="{A4E24606-F4AD-80E4-4C07-3964D4EEC6A5}"/>
                  </a:ext>
                </a:extLst>
              </p:cNvPr>
              <p:cNvSpPr>
                <a:spLocks noGrp="1" noRot="1" noChangeAspect="1" noMove="1" noResize="1" noEditPoints="1" noAdjustHandles="1" noChangeArrowheads="1" noChangeShapeType="1" noTextEdit="1"/>
              </p:cNvSpPr>
              <p:nvPr>
                <p:ph idx="1"/>
              </p:nvPr>
            </p:nvSpPr>
            <p:spPr>
              <a:xfrm>
                <a:off x="274674" y="1825625"/>
                <a:ext cx="4973548" cy="4667250"/>
              </a:xfrm>
              <a:blipFill>
                <a:blip r:embed="rId2"/>
                <a:stretch>
                  <a:fillRect l="-1838" t="-2611" r="-2206"/>
                </a:stretch>
              </a:blipFill>
            </p:spPr>
            <p:txBody>
              <a:bodyPr/>
              <a:lstStyle/>
              <a:p>
                <a:r>
                  <a:rPr lang="en-IL">
                    <a:noFill/>
                  </a:rPr>
                  <a:t> </a:t>
                </a:r>
              </a:p>
            </p:txBody>
          </p:sp>
        </mc:Fallback>
      </mc:AlternateContent>
      <p:pic>
        <p:nvPicPr>
          <p:cNvPr id="6" name="Picture 5">
            <a:extLst>
              <a:ext uri="{FF2B5EF4-FFF2-40B4-BE49-F238E27FC236}">
                <a16:creationId xmlns:a16="http://schemas.microsoft.com/office/drawing/2014/main" id="{E2D5204F-6D1B-0CE2-C725-11C312FA40FE}"/>
              </a:ext>
            </a:extLst>
          </p:cNvPr>
          <p:cNvPicPr>
            <a:picLocks noChangeAspect="1"/>
          </p:cNvPicPr>
          <p:nvPr/>
        </p:nvPicPr>
        <p:blipFill>
          <a:blip r:embed="rId3"/>
          <a:stretch>
            <a:fillRect/>
          </a:stretch>
        </p:blipFill>
        <p:spPr>
          <a:xfrm>
            <a:off x="5209302" y="208686"/>
            <a:ext cx="6982697" cy="2991714"/>
          </a:xfrm>
          <a:prstGeom prst="rect">
            <a:avLst/>
          </a:prstGeom>
        </p:spPr>
      </p:pic>
      <p:pic>
        <p:nvPicPr>
          <p:cNvPr id="8" name="Picture 7">
            <a:extLst>
              <a:ext uri="{FF2B5EF4-FFF2-40B4-BE49-F238E27FC236}">
                <a16:creationId xmlns:a16="http://schemas.microsoft.com/office/drawing/2014/main" id="{198D9414-4D10-1D54-F666-AFB4C210B464}"/>
              </a:ext>
            </a:extLst>
          </p:cNvPr>
          <p:cNvPicPr>
            <a:picLocks noChangeAspect="1"/>
          </p:cNvPicPr>
          <p:nvPr/>
        </p:nvPicPr>
        <p:blipFill>
          <a:blip r:embed="rId4"/>
          <a:stretch>
            <a:fillRect/>
          </a:stretch>
        </p:blipFill>
        <p:spPr>
          <a:xfrm>
            <a:off x="5308035" y="3350780"/>
            <a:ext cx="6883964" cy="2991714"/>
          </a:xfrm>
          <a:prstGeom prst="rect">
            <a:avLst/>
          </a:prstGeom>
        </p:spPr>
      </p:pic>
    </p:spTree>
    <p:extLst>
      <p:ext uri="{BB962C8B-B14F-4D97-AF65-F5344CB8AC3E}">
        <p14:creationId xmlns:p14="http://schemas.microsoft.com/office/powerpoint/2010/main" val="409760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Multiway Equi-Join:</a:t>
            </a:r>
            <a:br>
              <a:rPr lang="en-US" dirty="0"/>
            </a:br>
            <a:r>
              <a:rPr lang="en-US" dirty="0"/>
              <a:t>Scalability</a:t>
            </a:r>
            <a:endParaRPr lang="en-00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667250"/>
              </a:xfrm>
            </p:spPr>
            <p:txBody>
              <a:bodyPr>
                <a:normAutofit lnSpcReduction="10000"/>
              </a:bodyPr>
              <a:lstStyle/>
              <a:p>
                <a:r>
                  <a:rPr lang="en-US" dirty="0"/>
                  <a:t>For TM2, Sep-INLJ(+Cache) is 190-430X faster than </a:t>
                </a:r>
                <a:r>
                  <a:rPr lang="en-US" dirty="0" err="1"/>
                  <a:t>ObliDB</a:t>
                </a:r>
                <a:r>
                  <a:rPr lang="en-US" dirty="0"/>
                  <a:t>, and that is stable because the join result is proportional to the cartesian product.</a:t>
                </a:r>
              </a:p>
              <a:p>
                <a:r>
                  <a:rPr lang="en-US" dirty="0"/>
                  <a:t>Sep is </a:t>
                </a:r>
                <a:r>
                  <a:rPr lang="en-US" u="sng" dirty="0"/>
                  <a:t>149-469X</a:t>
                </a:r>
                <a:r>
                  <a:rPr lang="en-US" dirty="0"/>
                  <a:t> slower than raw.</a:t>
                </a:r>
              </a:p>
              <a:p>
                <a:r>
                  <a:rPr lang="en-US" dirty="0"/>
                  <a:t>For SM2 (social graph), which has a small join result, the gap from </a:t>
                </a:r>
                <a:r>
                  <a:rPr lang="en-US" dirty="0" err="1"/>
                  <a:t>ObliDB</a:t>
                </a:r>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8</m:t>
                        </m:r>
                      </m:sup>
                    </m:sSup>
                  </m:oMath>
                </a14:m>
                <a:r>
                  <a:rPr lang="en-US" dirty="0"/>
                  <a:t>X.</a:t>
                </a:r>
              </a:p>
              <a:p>
                <a:r>
                  <a:rPr lang="en-US" dirty="0"/>
                  <a:t>Sep is </a:t>
                </a:r>
                <a:r>
                  <a:rPr lang="en-US" u="sng" dirty="0"/>
                  <a:t>28000-91000X</a:t>
                </a:r>
                <a:r>
                  <a:rPr lang="en-US" dirty="0"/>
                  <a:t> slower than raw.</a:t>
                </a:r>
              </a:p>
            </p:txBody>
          </p:sp>
        </mc:Choice>
        <mc:Fallback xmlns="">
          <p:sp>
            <p:nvSpPr>
              <p:cNvPr id="3" name="Content Placeholder 2">
                <a:extLst>
                  <a:ext uri="{FF2B5EF4-FFF2-40B4-BE49-F238E27FC236}">
                    <a16:creationId xmlns:a16="http://schemas.microsoft.com/office/drawing/2014/main" id="{A4E24606-F4AD-80E4-4C07-3964D4EEC6A5}"/>
                  </a:ext>
                </a:extLst>
              </p:cNvPr>
              <p:cNvSpPr>
                <a:spLocks noGrp="1" noRot="1" noChangeAspect="1" noMove="1" noResize="1" noEditPoints="1" noAdjustHandles="1" noChangeArrowheads="1" noChangeShapeType="1" noTextEdit="1"/>
              </p:cNvSpPr>
              <p:nvPr>
                <p:ph idx="1"/>
              </p:nvPr>
            </p:nvSpPr>
            <p:spPr>
              <a:xfrm>
                <a:off x="274674" y="1825625"/>
                <a:ext cx="4973548" cy="4667250"/>
              </a:xfrm>
              <a:blipFill>
                <a:blip r:embed="rId2"/>
                <a:stretch>
                  <a:fillRect l="-2206" t="-2872" r="-245" b="-2089"/>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AD1A5797-D73E-EA2D-5213-14DC871F9758}"/>
              </a:ext>
            </a:extLst>
          </p:cNvPr>
          <p:cNvPicPr>
            <a:picLocks noChangeAspect="1"/>
          </p:cNvPicPr>
          <p:nvPr/>
        </p:nvPicPr>
        <p:blipFill>
          <a:blip r:embed="rId3"/>
          <a:stretch>
            <a:fillRect/>
          </a:stretch>
        </p:blipFill>
        <p:spPr>
          <a:xfrm>
            <a:off x="5396569" y="633496"/>
            <a:ext cx="6795431" cy="5859379"/>
          </a:xfrm>
          <a:prstGeom prst="rect">
            <a:avLst/>
          </a:prstGeom>
        </p:spPr>
      </p:pic>
    </p:spTree>
    <p:extLst>
      <p:ext uri="{BB962C8B-B14F-4D97-AF65-F5344CB8AC3E}">
        <p14:creationId xmlns:p14="http://schemas.microsoft.com/office/powerpoint/2010/main" val="37411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549-51A8-10B3-E698-3F8DB428EDE8}"/>
              </a:ext>
            </a:extLst>
          </p:cNvPr>
          <p:cNvSpPr>
            <a:spLocks noGrp="1"/>
          </p:cNvSpPr>
          <p:nvPr>
            <p:ph type="title"/>
          </p:nvPr>
        </p:nvSpPr>
        <p:spPr/>
        <p:txBody>
          <a:bodyPr/>
          <a:lstStyle/>
          <a:p>
            <a:r>
              <a:rPr lang="en-US" dirty="0"/>
              <a:t>Motivation: Memory access patterns</a:t>
            </a:r>
            <a:endParaRPr lang="en-IL" dirty="0"/>
          </a:p>
        </p:txBody>
      </p:sp>
      <p:sp>
        <p:nvSpPr>
          <p:cNvPr id="3" name="Content Placeholder 2">
            <a:extLst>
              <a:ext uri="{FF2B5EF4-FFF2-40B4-BE49-F238E27FC236}">
                <a16:creationId xmlns:a16="http://schemas.microsoft.com/office/drawing/2014/main" id="{390B43F5-4530-714A-808E-F73AF2D9CA2F}"/>
              </a:ext>
            </a:extLst>
          </p:cNvPr>
          <p:cNvSpPr>
            <a:spLocks noGrp="1"/>
          </p:cNvSpPr>
          <p:nvPr>
            <p:ph idx="1"/>
          </p:nvPr>
        </p:nvSpPr>
        <p:spPr/>
        <p:txBody>
          <a:bodyPr>
            <a:normAutofit lnSpcReduction="10000"/>
          </a:bodyPr>
          <a:lstStyle/>
          <a:p>
            <a:r>
              <a:rPr lang="en-US" dirty="0"/>
              <a:t>Consider a normal database which is stored on an encrypted disk.</a:t>
            </a:r>
          </a:p>
          <a:p>
            <a:r>
              <a:rPr lang="en-US" dirty="0"/>
              <a:t>The disk is evil! It records all the addresses we are accessing.</a:t>
            </a:r>
          </a:p>
          <a:p>
            <a:r>
              <a:rPr lang="en-US" dirty="0"/>
              <a:t>It could probably find:</a:t>
            </a:r>
          </a:p>
          <a:p>
            <a:pPr lvl="1"/>
            <a:r>
              <a:rPr lang="en-US" dirty="0"/>
              <a:t>Which records are important and frequently used.</a:t>
            </a:r>
          </a:p>
          <a:p>
            <a:pPr lvl="1"/>
            <a:r>
              <a:rPr lang="en-US" dirty="0"/>
              <a:t>Which records are relevant for the current query.</a:t>
            </a:r>
          </a:p>
          <a:p>
            <a:pPr lvl="1"/>
            <a:r>
              <a:rPr lang="en-US" dirty="0"/>
              <a:t>The whole structure of the B-tree, based on the way it is traversed.</a:t>
            </a:r>
          </a:p>
          <a:p>
            <a:pPr lvl="1"/>
            <a:r>
              <a:rPr lang="en-US" dirty="0"/>
              <a:t>Can potentially lead to understanding the order of records by each key.</a:t>
            </a:r>
          </a:p>
          <a:p>
            <a:pPr marL="457200" lvl="1" indent="0">
              <a:buNone/>
            </a:pPr>
            <a:endParaRPr lang="en-US" dirty="0"/>
          </a:p>
          <a:p>
            <a:r>
              <a:rPr lang="en-US" dirty="0"/>
              <a:t>Although the data in the records isn’t revealed, this is a lot of information…</a:t>
            </a:r>
          </a:p>
        </p:txBody>
      </p:sp>
    </p:spTree>
    <p:extLst>
      <p:ext uri="{BB962C8B-B14F-4D97-AF65-F5344CB8AC3E}">
        <p14:creationId xmlns:p14="http://schemas.microsoft.com/office/powerpoint/2010/main" val="50363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3C4C-D431-7F4B-96F3-E9AD0F144199}"/>
              </a:ext>
            </a:extLst>
          </p:cNvPr>
          <p:cNvSpPr>
            <a:spLocks noGrp="1"/>
          </p:cNvSpPr>
          <p:nvPr>
            <p:ph type="title"/>
          </p:nvPr>
        </p:nvSpPr>
        <p:spPr>
          <a:xfrm>
            <a:off x="274674" y="365125"/>
            <a:ext cx="10515600" cy="1325563"/>
          </a:xfrm>
        </p:spPr>
        <p:txBody>
          <a:bodyPr/>
          <a:lstStyle/>
          <a:p>
            <a:r>
              <a:rPr lang="en-US" dirty="0"/>
              <a:t>Padding Performance</a:t>
            </a:r>
            <a:endParaRPr lang="en-001" dirty="0"/>
          </a:p>
        </p:txBody>
      </p:sp>
      <p:sp>
        <p:nvSpPr>
          <p:cNvPr id="3" name="Content Placeholder 2">
            <a:extLst>
              <a:ext uri="{FF2B5EF4-FFF2-40B4-BE49-F238E27FC236}">
                <a16:creationId xmlns:a16="http://schemas.microsoft.com/office/drawing/2014/main" id="{A4E24606-F4AD-80E4-4C07-3964D4EEC6A5}"/>
              </a:ext>
            </a:extLst>
          </p:cNvPr>
          <p:cNvSpPr>
            <a:spLocks noGrp="1"/>
          </p:cNvSpPr>
          <p:nvPr>
            <p:ph idx="1"/>
          </p:nvPr>
        </p:nvSpPr>
        <p:spPr>
          <a:xfrm>
            <a:off x="274674" y="1825625"/>
            <a:ext cx="4973548" cy="4667250"/>
          </a:xfrm>
        </p:spPr>
        <p:txBody>
          <a:bodyPr>
            <a:normAutofit lnSpcReduction="10000"/>
          </a:bodyPr>
          <a:lstStyle/>
          <a:p>
            <a:r>
              <a:rPr lang="en-US" dirty="0"/>
              <a:t>Closest power is </a:t>
            </a:r>
            <a:r>
              <a:rPr lang="en-US"/>
              <a:t>(obviously) within </a:t>
            </a:r>
            <a:r>
              <a:rPr lang="en-US" dirty="0"/>
              <a:t>2X of Real Size.</a:t>
            </a:r>
          </a:p>
          <a:p>
            <a:r>
              <a:rPr lang="en-US" dirty="0" err="1"/>
              <a:t>ObliDB</a:t>
            </a:r>
            <a:r>
              <a:rPr lang="en-US" dirty="0"/>
              <a:t> is faster with Cartesian Product than it is with Real Size or Closest Product because otherwise it uses oblivious filtering.</a:t>
            </a:r>
          </a:p>
          <a:p>
            <a:r>
              <a:rPr lang="en-US" dirty="0" err="1"/>
              <a:t>ObliDB</a:t>
            </a:r>
            <a:r>
              <a:rPr lang="en-US" dirty="0"/>
              <a:t> is best at Cartesian Product because we have less trusted memory and use B-tree searches over ORAMs (instead of a linear database).</a:t>
            </a:r>
          </a:p>
        </p:txBody>
      </p:sp>
      <p:pic>
        <p:nvPicPr>
          <p:cNvPr id="6" name="Picture 5">
            <a:extLst>
              <a:ext uri="{FF2B5EF4-FFF2-40B4-BE49-F238E27FC236}">
                <a16:creationId xmlns:a16="http://schemas.microsoft.com/office/drawing/2014/main" id="{B055FE88-8D17-B473-6A4A-B6C705E2F431}"/>
              </a:ext>
            </a:extLst>
          </p:cNvPr>
          <p:cNvPicPr>
            <a:picLocks noChangeAspect="1"/>
          </p:cNvPicPr>
          <p:nvPr/>
        </p:nvPicPr>
        <p:blipFill>
          <a:blip r:embed="rId2"/>
          <a:stretch>
            <a:fillRect/>
          </a:stretch>
        </p:blipFill>
        <p:spPr>
          <a:xfrm>
            <a:off x="6819172" y="-78205"/>
            <a:ext cx="5372828" cy="6858000"/>
          </a:xfrm>
          <a:prstGeom prst="rect">
            <a:avLst/>
          </a:prstGeom>
        </p:spPr>
      </p:pic>
    </p:spTree>
    <p:extLst>
      <p:ext uri="{BB962C8B-B14F-4D97-AF65-F5344CB8AC3E}">
        <p14:creationId xmlns:p14="http://schemas.microsoft.com/office/powerpoint/2010/main" val="124130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0A72-9CF1-D47D-C4AF-08B097C3E62A}"/>
              </a:ext>
            </a:extLst>
          </p:cNvPr>
          <p:cNvSpPr>
            <a:spLocks noGrp="1"/>
          </p:cNvSpPr>
          <p:nvPr>
            <p:ph type="title"/>
          </p:nvPr>
        </p:nvSpPr>
        <p:spPr/>
        <p:txBody>
          <a:bodyPr/>
          <a:lstStyle/>
          <a:p>
            <a:r>
              <a:rPr lang="en-US" dirty="0"/>
              <a:t>Conclusions</a:t>
            </a:r>
            <a:endParaRPr lang="en-IL" dirty="0"/>
          </a:p>
        </p:txBody>
      </p:sp>
      <p:sp>
        <p:nvSpPr>
          <p:cNvPr id="3" name="Content Placeholder 2">
            <a:extLst>
              <a:ext uri="{FF2B5EF4-FFF2-40B4-BE49-F238E27FC236}">
                <a16:creationId xmlns:a16="http://schemas.microsoft.com/office/drawing/2014/main" id="{D301B155-9A72-6A53-1447-F6AF0F52D28D}"/>
              </a:ext>
            </a:extLst>
          </p:cNvPr>
          <p:cNvSpPr>
            <a:spLocks noGrp="1"/>
          </p:cNvSpPr>
          <p:nvPr>
            <p:ph idx="1"/>
          </p:nvPr>
        </p:nvSpPr>
        <p:spPr>
          <a:xfrm>
            <a:off x="838200" y="1825625"/>
            <a:ext cx="10515600" cy="4819724"/>
          </a:xfrm>
        </p:spPr>
        <p:txBody>
          <a:bodyPr>
            <a:normAutofit lnSpcReduction="10000"/>
          </a:bodyPr>
          <a:lstStyle/>
          <a:p>
            <a:r>
              <a:rPr lang="en-US" dirty="0"/>
              <a:t>We have explored some of the most foundational join algorithms in a new light.</a:t>
            </a:r>
          </a:p>
          <a:p>
            <a:r>
              <a:rPr lang="en-US" dirty="0"/>
              <a:t>Oblivious RAM is cool and it’s a thing! In fact, </a:t>
            </a:r>
            <a:r>
              <a:rPr lang="en-US" dirty="0">
                <a:solidFill>
                  <a:schemeClr val="accent5">
                    <a:lumMod val="75000"/>
                  </a:schemeClr>
                </a:solidFill>
                <a:hlinkClick r:id="rId2">
                  <a:extLst>
                    <a:ext uri="{A12FA001-AC4F-418D-AE19-62706E023703}">
                      <ahyp:hlinkClr xmlns:ahyp="http://schemas.microsoft.com/office/drawing/2018/hyperlinkcolor" val="tx"/>
                    </a:ext>
                  </a:extLst>
                </a:hlinkClick>
              </a:rPr>
              <a:t>the Signal messenger uses it for contact discovery</a:t>
            </a:r>
            <a:r>
              <a:rPr lang="en-US" dirty="0"/>
              <a:t>, along with a secure enclave.</a:t>
            </a:r>
          </a:p>
          <a:p>
            <a:r>
              <a:rPr lang="en-US" dirty="0"/>
              <a:t>We can learn a lot from memory access patterns. As an example, that kind of information could be leaked by a cache attack.</a:t>
            </a:r>
          </a:p>
          <a:p>
            <a:r>
              <a:rPr lang="en-US" dirty="0"/>
              <a:t>Oblivious RAM is a nice and useful abstraction but when using it we are still responsible to make the number of accesses deterministic.</a:t>
            </a:r>
          </a:p>
          <a:p>
            <a:r>
              <a:rPr lang="en-US" dirty="0"/>
              <a:t>Even by timing how long the server takes to respond, we could measure how many join results there are, which is an interesting attack vector.</a:t>
            </a:r>
          </a:p>
        </p:txBody>
      </p:sp>
    </p:spTree>
    <p:extLst>
      <p:ext uri="{BB962C8B-B14F-4D97-AF65-F5344CB8AC3E}">
        <p14:creationId xmlns:p14="http://schemas.microsoft.com/office/powerpoint/2010/main" val="26867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FC45-0657-72A6-43DB-0B15F8874830}"/>
              </a:ext>
            </a:extLst>
          </p:cNvPr>
          <p:cNvSpPr>
            <a:spLocks noGrp="1"/>
          </p:cNvSpPr>
          <p:nvPr>
            <p:ph type="title"/>
          </p:nvPr>
        </p:nvSpPr>
        <p:spPr/>
        <p:txBody>
          <a:bodyPr/>
          <a:lstStyle/>
          <a:p>
            <a:r>
              <a:rPr lang="en-US" dirty="0"/>
              <a:t>Problem definition</a:t>
            </a:r>
            <a:endParaRPr lang="en-IL" dirty="0"/>
          </a:p>
        </p:txBody>
      </p:sp>
      <p:sp>
        <p:nvSpPr>
          <p:cNvPr id="3" name="Content Placeholder 2">
            <a:extLst>
              <a:ext uri="{FF2B5EF4-FFF2-40B4-BE49-F238E27FC236}">
                <a16:creationId xmlns:a16="http://schemas.microsoft.com/office/drawing/2014/main" id="{097163FE-6717-92EC-2555-87AFBB3E4958}"/>
              </a:ext>
            </a:extLst>
          </p:cNvPr>
          <p:cNvSpPr>
            <a:spLocks noGrp="1"/>
          </p:cNvSpPr>
          <p:nvPr>
            <p:ph idx="1"/>
          </p:nvPr>
        </p:nvSpPr>
        <p:spPr>
          <a:xfrm>
            <a:off x="838200" y="3337606"/>
            <a:ext cx="10515600" cy="3123520"/>
          </a:xfrm>
        </p:spPr>
        <p:txBody>
          <a:bodyPr>
            <a:normAutofit/>
          </a:bodyPr>
          <a:lstStyle/>
          <a:p>
            <a:r>
              <a:rPr lang="en-US" dirty="0"/>
              <a:t>Specifically, this paper presents several algorithms for oblivious joins on such a database.</a:t>
            </a:r>
          </a:p>
          <a:p>
            <a:r>
              <a:rPr lang="en-US" dirty="0"/>
              <a:t>An oblivious join algorithm ensures that for databases of the same size and schema and joins over them with the same input/output size, the memory access traces have the same length and can’t be distinguished by anyone but the client.</a:t>
            </a:r>
          </a:p>
        </p:txBody>
      </p:sp>
      <p:sp>
        <p:nvSpPr>
          <p:cNvPr id="4" name="Rectangle 3">
            <a:extLst>
              <a:ext uri="{FF2B5EF4-FFF2-40B4-BE49-F238E27FC236}">
                <a16:creationId xmlns:a16="http://schemas.microsoft.com/office/drawing/2014/main" id="{BD49F184-8AD2-274A-5243-FA62E19E33A0}"/>
              </a:ext>
            </a:extLst>
          </p:cNvPr>
          <p:cNvSpPr/>
          <p:nvPr/>
        </p:nvSpPr>
        <p:spPr>
          <a:xfrm>
            <a:off x="838199" y="1690688"/>
            <a:ext cx="10515601" cy="1325563"/>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A way to use large public cloud storage without revealing anything about the data being handled in the database.</a:t>
            </a:r>
          </a:p>
        </p:txBody>
      </p:sp>
    </p:spTree>
    <p:extLst>
      <p:ext uri="{BB962C8B-B14F-4D97-AF65-F5344CB8AC3E}">
        <p14:creationId xmlns:p14="http://schemas.microsoft.com/office/powerpoint/2010/main" val="29685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FC45-0657-72A6-43DB-0B15F8874830}"/>
              </a:ext>
            </a:extLst>
          </p:cNvPr>
          <p:cNvSpPr>
            <a:spLocks noGrp="1"/>
          </p:cNvSpPr>
          <p:nvPr>
            <p:ph type="title"/>
          </p:nvPr>
        </p:nvSpPr>
        <p:spPr/>
        <p:txBody>
          <a:bodyPr/>
          <a:lstStyle/>
          <a:p>
            <a:r>
              <a:rPr lang="en-US" dirty="0"/>
              <a:t>Problem definition</a:t>
            </a:r>
            <a:endParaRPr lang="en-IL" dirty="0"/>
          </a:p>
        </p:txBody>
      </p:sp>
      <p:pic>
        <p:nvPicPr>
          <p:cNvPr id="8" name="Picture 7">
            <a:extLst>
              <a:ext uri="{FF2B5EF4-FFF2-40B4-BE49-F238E27FC236}">
                <a16:creationId xmlns:a16="http://schemas.microsoft.com/office/drawing/2014/main" id="{2BD224BD-6735-C95E-5CF0-8B8FEB1D974F}"/>
              </a:ext>
            </a:extLst>
          </p:cNvPr>
          <p:cNvPicPr>
            <a:picLocks noChangeAspect="1"/>
          </p:cNvPicPr>
          <p:nvPr/>
        </p:nvPicPr>
        <p:blipFill>
          <a:blip r:embed="rId2"/>
          <a:stretch>
            <a:fillRect/>
          </a:stretch>
        </p:blipFill>
        <p:spPr>
          <a:xfrm>
            <a:off x="0" y="1690688"/>
            <a:ext cx="12192000" cy="4567328"/>
          </a:xfrm>
          <a:prstGeom prst="rect">
            <a:avLst/>
          </a:prstGeom>
        </p:spPr>
      </p:pic>
    </p:spTree>
    <p:extLst>
      <p:ext uri="{BB962C8B-B14F-4D97-AF65-F5344CB8AC3E}">
        <p14:creationId xmlns:p14="http://schemas.microsoft.com/office/powerpoint/2010/main" val="344826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43F2-6534-E9F9-9731-3C308D9D57A3}"/>
              </a:ext>
            </a:extLst>
          </p:cNvPr>
          <p:cNvSpPr>
            <a:spLocks noGrp="1"/>
          </p:cNvSpPr>
          <p:nvPr>
            <p:ph type="title"/>
          </p:nvPr>
        </p:nvSpPr>
        <p:spPr/>
        <p:txBody>
          <a:bodyPr/>
          <a:lstStyle/>
          <a:p>
            <a:r>
              <a:rPr lang="en-US" dirty="0"/>
              <a:t>Contributions</a:t>
            </a:r>
            <a:endParaRPr lang="en-001" dirty="0"/>
          </a:p>
        </p:txBody>
      </p:sp>
      <p:sp>
        <p:nvSpPr>
          <p:cNvPr id="3" name="Content Placeholder 2">
            <a:extLst>
              <a:ext uri="{FF2B5EF4-FFF2-40B4-BE49-F238E27FC236}">
                <a16:creationId xmlns:a16="http://schemas.microsoft.com/office/drawing/2014/main" id="{9D028DE0-AEBE-8810-E300-0E23AF150556}"/>
              </a:ext>
            </a:extLst>
          </p:cNvPr>
          <p:cNvSpPr>
            <a:spLocks noGrp="1"/>
          </p:cNvSpPr>
          <p:nvPr>
            <p:ph idx="1"/>
          </p:nvPr>
        </p:nvSpPr>
        <p:spPr/>
        <p:txBody>
          <a:bodyPr/>
          <a:lstStyle/>
          <a:p>
            <a:r>
              <a:rPr lang="en-US" dirty="0"/>
              <a:t>This paper solves:</a:t>
            </a:r>
          </a:p>
          <a:p>
            <a:pPr lvl="1"/>
            <a:r>
              <a:rPr lang="en-US" dirty="0"/>
              <a:t>Binary </a:t>
            </a:r>
            <a:r>
              <a:rPr lang="en-US" dirty="0" err="1"/>
              <a:t>equi</a:t>
            </a:r>
            <a:r>
              <a:rPr lang="en-US" dirty="0"/>
              <a:t>-join</a:t>
            </a:r>
          </a:p>
          <a:p>
            <a:pPr marL="914400" lvl="2" indent="0">
              <a:buNone/>
            </a:pPr>
            <a:r>
              <a:rPr lang="en-US" dirty="0"/>
              <a:t>With two algorithms</a:t>
            </a:r>
          </a:p>
          <a:p>
            <a:pPr lvl="1"/>
            <a:r>
              <a:rPr lang="en-US" dirty="0"/>
              <a:t>Binary band join</a:t>
            </a:r>
          </a:p>
          <a:p>
            <a:pPr marL="914400" lvl="2" indent="0">
              <a:buNone/>
            </a:pPr>
            <a:r>
              <a:rPr lang="en-US" dirty="0"/>
              <a:t>Operators like </a:t>
            </a:r>
            <a:r>
              <a:rPr lang="en-US" i="1" dirty="0"/>
              <a:t>&gt;, &gt;=, &lt;, &lt;=</a:t>
            </a:r>
            <a:r>
              <a:rPr lang="en-US" dirty="0"/>
              <a:t> over the shared key</a:t>
            </a:r>
          </a:p>
          <a:p>
            <a:pPr lvl="1"/>
            <a:r>
              <a:rPr lang="en-US" i="1" dirty="0"/>
              <a:t>Acyclic</a:t>
            </a:r>
            <a:r>
              <a:rPr lang="en-US" dirty="0"/>
              <a:t> multiway </a:t>
            </a:r>
            <a:r>
              <a:rPr lang="en-US" dirty="0" err="1"/>
              <a:t>equi</a:t>
            </a:r>
            <a:r>
              <a:rPr lang="en-US" dirty="0"/>
              <a:t>-join</a:t>
            </a:r>
          </a:p>
          <a:p>
            <a:pPr marL="914400" lvl="2" indent="0">
              <a:buNone/>
            </a:pPr>
            <a:r>
              <a:rPr lang="en-US" dirty="0"/>
              <a:t>We’ll see what Acyclic means later</a:t>
            </a:r>
            <a:endParaRPr lang="en-001" i="1" dirty="0"/>
          </a:p>
        </p:txBody>
      </p:sp>
    </p:spTree>
    <p:extLst>
      <p:ext uri="{BB962C8B-B14F-4D97-AF65-F5344CB8AC3E}">
        <p14:creationId xmlns:p14="http://schemas.microsoft.com/office/powerpoint/2010/main" val="40628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CF80-678F-240F-A72B-2CE2BE67F7F9}"/>
              </a:ext>
            </a:extLst>
          </p:cNvPr>
          <p:cNvSpPr>
            <a:spLocks noGrp="1"/>
          </p:cNvSpPr>
          <p:nvPr>
            <p:ph type="title"/>
          </p:nvPr>
        </p:nvSpPr>
        <p:spPr/>
        <p:txBody>
          <a:bodyPr/>
          <a:lstStyle/>
          <a:p>
            <a:r>
              <a:rPr lang="en-US" dirty="0"/>
              <a:t>Problem definition</a:t>
            </a:r>
            <a:endParaRPr lang="en-IL" dirty="0"/>
          </a:p>
        </p:txBody>
      </p:sp>
      <p:sp>
        <p:nvSpPr>
          <p:cNvPr id="3" name="Content Placeholder 2">
            <a:extLst>
              <a:ext uri="{FF2B5EF4-FFF2-40B4-BE49-F238E27FC236}">
                <a16:creationId xmlns:a16="http://schemas.microsoft.com/office/drawing/2014/main" id="{FB571818-475D-D829-32D4-E1690A3E1BBE}"/>
              </a:ext>
            </a:extLst>
          </p:cNvPr>
          <p:cNvSpPr>
            <a:spLocks noGrp="1"/>
          </p:cNvSpPr>
          <p:nvPr>
            <p:ph idx="1"/>
          </p:nvPr>
        </p:nvSpPr>
        <p:spPr/>
        <p:txBody>
          <a:bodyPr/>
          <a:lstStyle/>
          <a:p>
            <a:r>
              <a:rPr lang="en-US" dirty="0"/>
              <a:t>Security model: an “honest-but-curious” server.</a:t>
            </a:r>
          </a:p>
          <a:p>
            <a:r>
              <a:rPr lang="en-US" dirty="0"/>
              <a:t>That means that the server will always act like an honest server, but might observe our memory access patterns as well as the data.</a:t>
            </a:r>
          </a:p>
          <a:p>
            <a:r>
              <a:rPr lang="en-US" dirty="0"/>
              <a:t>This is a useful security model because if the server gives malicious responses to a client which does store the database, the server provider would probably lose its reputation…</a:t>
            </a:r>
          </a:p>
        </p:txBody>
      </p:sp>
      <p:pic>
        <p:nvPicPr>
          <p:cNvPr id="5" name="Picture 4" descr="A cartoon of a person holding a magnifying glass&#10;&#10;Description automatically generated">
            <a:extLst>
              <a:ext uri="{FF2B5EF4-FFF2-40B4-BE49-F238E27FC236}">
                <a16:creationId xmlns:a16="http://schemas.microsoft.com/office/drawing/2014/main" id="{9AA584FA-A46C-AA09-977B-4B4C72AD2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143" y="3635375"/>
            <a:ext cx="2714625" cy="2857500"/>
          </a:xfrm>
          <a:prstGeom prst="rect">
            <a:avLst/>
          </a:prstGeom>
        </p:spPr>
      </p:pic>
    </p:spTree>
    <p:extLst>
      <p:ext uri="{BB962C8B-B14F-4D97-AF65-F5344CB8AC3E}">
        <p14:creationId xmlns:p14="http://schemas.microsoft.com/office/powerpoint/2010/main" val="8247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C462-239F-02AF-C071-F715487AD931}"/>
              </a:ext>
            </a:extLst>
          </p:cNvPr>
          <p:cNvSpPr>
            <a:spLocks noGrp="1"/>
          </p:cNvSpPr>
          <p:nvPr>
            <p:ph type="title"/>
          </p:nvPr>
        </p:nvSpPr>
        <p:spPr/>
        <p:txBody>
          <a:bodyPr/>
          <a:lstStyle/>
          <a:p>
            <a:r>
              <a:rPr lang="en-US" dirty="0"/>
              <a:t>Database indexing</a:t>
            </a:r>
            <a:endParaRPr lang="en-IL" dirty="0"/>
          </a:p>
        </p:txBody>
      </p:sp>
      <p:sp>
        <p:nvSpPr>
          <p:cNvPr id="3" name="Content Placeholder 2">
            <a:extLst>
              <a:ext uri="{FF2B5EF4-FFF2-40B4-BE49-F238E27FC236}">
                <a16:creationId xmlns:a16="http://schemas.microsoft.com/office/drawing/2014/main" id="{CC61747F-7E60-E3CB-6466-1832A618F6A6}"/>
              </a:ext>
            </a:extLst>
          </p:cNvPr>
          <p:cNvSpPr>
            <a:spLocks noGrp="1"/>
          </p:cNvSpPr>
          <p:nvPr>
            <p:ph idx="1"/>
          </p:nvPr>
        </p:nvSpPr>
        <p:spPr/>
        <p:txBody>
          <a:bodyPr>
            <a:normAutofit/>
          </a:bodyPr>
          <a:lstStyle/>
          <a:p>
            <a:r>
              <a:rPr lang="en-US" dirty="0"/>
              <a:t>In a normal database we usually have a B-tree index.</a:t>
            </a:r>
          </a:p>
          <a:p>
            <a:r>
              <a:rPr lang="en-US" dirty="0"/>
              <a:t>We can do the same under oblivious RAM: the client stores the block ID of the root, and each node stores the block IDs of its children.</a:t>
            </a:r>
          </a:p>
          <a:p>
            <a:r>
              <a:rPr lang="en-US" dirty="0"/>
              <a:t>The cost of this can be reduced if we separate each table’s data and index into separate ORAMs. Furthermore, we could even use a separate ORAM for each level of a B-tree index.</a:t>
            </a:r>
          </a:p>
          <a:p>
            <a:r>
              <a:rPr lang="en-US" dirty="0"/>
              <a:t>Another approach is to integrate the B-tree information directly into the ORAM. When querying a node, we acquire the children simultaneously.</a:t>
            </a:r>
          </a:p>
          <a:p>
            <a:endParaRPr lang="en-IL" dirty="0"/>
          </a:p>
        </p:txBody>
      </p:sp>
    </p:spTree>
    <p:extLst>
      <p:ext uri="{BB962C8B-B14F-4D97-AF65-F5344CB8AC3E}">
        <p14:creationId xmlns:p14="http://schemas.microsoft.com/office/powerpoint/2010/main" val="45869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1B54-6836-9754-BA15-A55BEDDD5C5E}"/>
              </a:ext>
            </a:extLst>
          </p:cNvPr>
          <p:cNvSpPr>
            <a:spLocks noGrp="1"/>
          </p:cNvSpPr>
          <p:nvPr>
            <p:ph type="title"/>
          </p:nvPr>
        </p:nvSpPr>
        <p:spPr/>
        <p:txBody>
          <a:bodyPr/>
          <a:lstStyle/>
          <a:p>
            <a:r>
              <a:rPr lang="en-US" dirty="0"/>
              <a:t>Oblivious binary join</a:t>
            </a:r>
            <a:endParaRPr lang="en-IL" dirty="0"/>
          </a:p>
        </p:txBody>
      </p:sp>
      <p:sp>
        <p:nvSpPr>
          <p:cNvPr id="3" name="Content Placeholder 2">
            <a:extLst>
              <a:ext uri="{FF2B5EF4-FFF2-40B4-BE49-F238E27FC236}">
                <a16:creationId xmlns:a16="http://schemas.microsoft.com/office/drawing/2014/main" id="{6B50931C-DC33-6141-6AB2-DE1845839C5A}"/>
              </a:ext>
            </a:extLst>
          </p:cNvPr>
          <p:cNvSpPr>
            <a:spLocks noGrp="1"/>
          </p:cNvSpPr>
          <p:nvPr>
            <p:ph idx="1"/>
          </p:nvPr>
        </p:nvSpPr>
        <p:spPr/>
        <p:txBody>
          <a:bodyPr>
            <a:normAutofit/>
          </a:bodyPr>
          <a:lstStyle/>
          <a:p>
            <a:r>
              <a:rPr lang="en-US" dirty="0"/>
              <a:t>The paper presents two join implementations: </a:t>
            </a:r>
            <a:r>
              <a:rPr lang="en-US" u="sng" dirty="0"/>
              <a:t>sort-merge</a:t>
            </a:r>
            <a:r>
              <a:rPr lang="en-US" dirty="0"/>
              <a:t> join and </a:t>
            </a:r>
            <a:r>
              <a:rPr lang="en-US" u="sng" dirty="0"/>
              <a:t>index nested-loop</a:t>
            </a:r>
            <a:r>
              <a:rPr lang="en-US" dirty="0"/>
              <a:t> join.</a:t>
            </a:r>
          </a:p>
          <a:p>
            <a:r>
              <a:rPr lang="en-US" dirty="0"/>
              <a:t>These oblivious binary join implementations can’t be used for many-to-many join because that can leak information (the join degree).</a:t>
            </a:r>
          </a:p>
          <a:p>
            <a:r>
              <a:rPr lang="en-US" dirty="0"/>
              <a:t>The invariant kept for the implementation is that the two tables are accessed alternately, and then exactly one tuple is written, which may be a real or a dummy record.</a:t>
            </a:r>
          </a:p>
          <a:p>
            <a:r>
              <a:rPr lang="en-US" dirty="0"/>
              <a:t>Finally, the dummy records are obliviously filtered out of the output table.</a:t>
            </a:r>
          </a:p>
        </p:txBody>
      </p:sp>
    </p:spTree>
    <p:extLst>
      <p:ext uri="{BB962C8B-B14F-4D97-AF65-F5344CB8AC3E}">
        <p14:creationId xmlns:p14="http://schemas.microsoft.com/office/powerpoint/2010/main" val="18135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743</TotalTime>
  <Words>2094</Words>
  <Application>Microsoft Office PowerPoint</Application>
  <PresentationFormat>Widescreen</PresentationFormat>
  <Paragraphs>165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Towards Practical Oblivious Join</vt:lpstr>
      <vt:lpstr>Preliminaries</vt:lpstr>
      <vt:lpstr>Motivation: Memory access patterns</vt:lpstr>
      <vt:lpstr>Problem definition</vt:lpstr>
      <vt:lpstr>Problem definition</vt:lpstr>
      <vt:lpstr>Contributions</vt:lpstr>
      <vt:lpstr>Problem definition</vt:lpstr>
      <vt:lpstr>Database indexing</vt:lpstr>
      <vt:lpstr>Oblivious binary join</vt:lpstr>
      <vt:lpstr>Why two algorithms</vt:lpstr>
      <vt:lpstr>PowerPoint Presentation</vt:lpstr>
      <vt:lpstr>The algorithm (let’s not get too deep into it)</vt:lpstr>
      <vt:lpstr>What this algorithm achieves</vt:lpstr>
      <vt:lpstr>Oblivious index nested-loop binary equi-join</vt:lpstr>
      <vt:lpstr>Oblivious acyclic multiway equi-join</vt:lpstr>
      <vt:lpstr>Oblivious acyclic multiway equi-join</vt:lpstr>
      <vt:lpstr>Oblivious acyclic multiway equi-join</vt:lpstr>
      <vt:lpstr>PowerPoint Presentation</vt:lpstr>
      <vt:lpstr>Algorithm overview</vt:lpstr>
      <vt:lpstr>PowerPoint Presentation</vt:lpstr>
      <vt:lpstr>Non-ORAM approaches</vt:lpstr>
      <vt:lpstr>Experimental results</vt:lpstr>
      <vt:lpstr>Experimental results</vt:lpstr>
      <vt:lpstr>Storage and Memory</vt:lpstr>
      <vt:lpstr>Binary Equi-Join: Performance</vt:lpstr>
      <vt:lpstr>Binary Equi-Join: Scalability</vt:lpstr>
      <vt:lpstr>Binary Band Join: Performance</vt:lpstr>
      <vt:lpstr>Multiway Equi-Join: Performance</vt:lpstr>
      <vt:lpstr>Multiway Equi-Join: Scalability</vt:lpstr>
      <vt:lpstr>Padding Performance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Practical Oblivious Join</dc:title>
  <dc:creator>Michael Farber</dc:creator>
  <cp:lastModifiedBy>Michael Farber</cp:lastModifiedBy>
  <cp:revision>152</cp:revision>
  <dcterms:created xsi:type="dcterms:W3CDTF">2023-05-11T10:56:05Z</dcterms:created>
  <dcterms:modified xsi:type="dcterms:W3CDTF">2023-06-17T13:56:03Z</dcterms:modified>
</cp:coreProperties>
</file>